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78" r:id="rId5"/>
    <p:sldId id="279" r:id="rId6"/>
    <p:sldId id="280" r:id="rId7"/>
    <p:sldId id="283" r:id="rId8"/>
    <p:sldId id="270" r:id="rId9"/>
    <p:sldId id="273" r:id="rId10"/>
    <p:sldId id="281" r:id="rId11"/>
    <p:sldId id="275" r:id="rId12"/>
    <p:sldId id="269" r:id="rId13"/>
    <p:sldId id="285" r:id="rId14"/>
    <p:sldId id="284" r:id="rId15"/>
    <p:sldId id="267" r:id="rId16"/>
    <p:sldId id="28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917" autoAdjust="0"/>
  </p:normalViewPr>
  <p:slideViewPr>
    <p:cSldViewPr snapToGrid="0">
      <p:cViewPr varScale="1">
        <p:scale>
          <a:sx n="50" d="100"/>
          <a:sy n="50" d="100"/>
        </p:scale>
        <p:origin x="1284" y="2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AE05D9-5181-4A54-94DA-96F5B3D703D8}" type="doc">
      <dgm:prSet loTypeId="urn:microsoft.com/office/officeart/2005/8/layout/vList3" loCatId="list" qsTypeId="urn:microsoft.com/office/officeart/2005/8/quickstyle/simple1" qsCatId="simple" csTypeId="urn:microsoft.com/office/officeart/2005/8/colors/accent1_2" csCatId="accent1" phldr="1"/>
      <dgm:spPr/>
    </dgm:pt>
    <dgm:pt modelId="{7501CF39-B996-4520-8CF1-0AACF6B8F7F5}">
      <dgm:prSet phldrT="[Text]"/>
      <dgm:spPr>
        <a:solidFill>
          <a:schemeClr val="accent2">
            <a:lumMod val="50000"/>
            <a:alpha val="49000"/>
          </a:schemeClr>
        </a:solidFill>
      </dgm:spPr>
      <dgm:t>
        <a:bodyPr/>
        <a:lstStyle/>
        <a:p>
          <a:r>
            <a:rPr lang="en-GB" dirty="0">
              <a:latin typeface="Consolas" panose="020B0609020204030204" pitchFamily="49" charset="0"/>
            </a:rPr>
            <a:t>DATA CLEANING</a:t>
          </a:r>
        </a:p>
      </dgm:t>
    </dgm:pt>
    <dgm:pt modelId="{3B925C73-FCC1-490F-8096-9C841D3725CF}" type="parTrans" cxnId="{79D18DAD-359F-4FF1-9FB1-0C2AE07C76C3}">
      <dgm:prSet/>
      <dgm:spPr/>
      <dgm:t>
        <a:bodyPr/>
        <a:lstStyle/>
        <a:p>
          <a:endParaRPr lang="en-GB"/>
        </a:p>
      </dgm:t>
    </dgm:pt>
    <dgm:pt modelId="{621C7F77-F6A9-400D-90FD-D313977D5D8B}" type="sibTrans" cxnId="{79D18DAD-359F-4FF1-9FB1-0C2AE07C76C3}">
      <dgm:prSet/>
      <dgm:spPr/>
      <dgm:t>
        <a:bodyPr/>
        <a:lstStyle/>
        <a:p>
          <a:endParaRPr lang="en-GB"/>
        </a:p>
      </dgm:t>
    </dgm:pt>
    <dgm:pt modelId="{8CDB5DCD-C2F1-4F0F-B4F3-EAAB3154015A}">
      <dgm:prSet phldrT="[Text]"/>
      <dgm:spPr>
        <a:solidFill>
          <a:schemeClr val="accent2">
            <a:lumMod val="50000"/>
            <a:alpha val="49000"/>
          </a:schemeClr>
        </a:solidFill>
      </dgm:spPr>
      <dgm:t>
        <a:bodyPr/>
        <a:lstStyle/>
        <a:p>
          <a:r>
            <a:rPr lang="en-GB" dirty="0">
              <a:latin typeface="Consolas" panose="020B0609020204030204" pitchFamily="49" charset="0"/>
            </a:rPr>
            <a:t>DIFFERENCE IN CRIME NUMBERS</a:t>
          </a:r>
        </a:p>
      </dgm:t>
    </dgm:pt>
    <dgm:pt modelId="{BED7D669-7C71-4DD5-B972-128D20FD6F15}" type="parTrans" cxnId="{BAEC90DD-E89C-4D73-B345-5041D63793B8}">
      <dgm:prSet/>
      <dgm:spPr/>
      <dgm:t>
        <a:bodyPr/>
        <a:lstStyle/>
        <a:p>
          <a:endParaRPr lang="en-GB"/>
        </a:p>
      </dgm:t>
    </dgm:pt>
    <dgm:pt modelId="{B7D2C21B-4B45-451F-BC06-325687FF1A73}" type="sibTrans" cxnId="{BAEC90DD-E89C-4D73-B345-5041D63793B8}">
      <dgm:prSet/>
      <dgm:spPr/>
      <dgm:t>
        <a:bodyPr/>
        <a:lstStyle/>
        <a:p>
          <a:endParaRPr lang="en-GB"/>
        </a:p>
      </dgm:t>
    </dgm:pt>
    <dgm:pt modelId="{C2779148-8E99-4203-A7D9-D377BB85A977}">
      <dgm:prSet phldrT="[Text]"/>
      <dgm:spPr>
        <a:solidFill>
          <a:schemeClr val="accent2">
            <a:lumMod val="50000"/>
            <a:alpha val="49000"/>
          </a:schemeClr>
        </a:solidFill>
      </dgm:spPr>
      <dgm:t>
        <a:bodyPr/>
        <a:lstStyle/>
        <a:p>
          <a:r>
            <a:rPr lang="en-GB" dirty="0">
              <a:latin typeface="Consolas" panose="020B0609020204030204" pitchFamily="49" charset="0"/>
            </a:rPr>
            <a:t>INTRODUCTION </a:t>
          </a:r>
        </a:p>
      </dgm:t>
    </dgm:pt>
    <dgm:pt modelId="{4394DF9D-2A58-48A8-B092-3190A19533A7}" type="sibTrans" cxnId="{8AB1D378-1CA0-41DF-A833-04FDBA8840E7}">
      <dgm:prSet/>
      <dgm:spPr/>
      <dgm:t>
        <a:bodyPr/>
        <a:lstStyle/>
        <a:p>
          <a:endParaRPr lang="en-GB"/>
        </a:p>
      </dgm:t>
    </dgm:pt>
    <dgm:pt modelId="{B8497185-2E9D-42B1-91F8-86011FF7C022}" type="parTrans" cxnId="{8AB1D378-1CA0-41DF-A833-04FDBA8840E7}">
      <dgm:prSet/>
      <dgm:spPr/>
      <dgm:t>
        <a:bodyPr/>
        <a:lstStyle/>
        <a:p>
          <a:endParaRPr lang="en-GB"/>
        </a:p>
      </dgm:t>
    </dgm:pt>
    <dgm:pt modelId="{54F9D9F6-634A-4ED8-ACBD-0D54BBD75DA7}" type="pres">
      <dgm:prSet presAssocID="{BDAE05D9-5181-4A54-94DA-96F5B3D703D8}" presName="linearFlow" presStyleCnt="0">
        <dgm:presLayoutVars>
          <dgm:dir/>
          <dgm:resizeHandles val="exact"/>
        </dgm:presLayoutVars>
      </dgm:prSet>
      <dgm:spPr/>
    </dgm:pt>
    <dgm:pt modelId="{6A6972EA-95C8-4269-8EA6-6FC586D7E89D}" type="pres">
      <dgm:prSet presAssocID="{C2779148-8E99-4203-A7D9-D377BB85A977}" presName="composite" presStyleCnt="0"/>
      <dgm:spPr/>
    </dgm:pt>
    <dgm:pt modelId="{9F84DF6E-DCE5-4CF6-B9D8-70E16C84A2B2}" type="pres">
      <dgm:prSet presAssocID="{C2779148-8E99-4203-A7D9-D377BB85A977}" presName="imgShp" presStyleLbl="fgImgPlace1" presStyleIdx="0" presStyleCnt="3" custLinFactNeighborX="-49377" custLinFactNeighborY="398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9C039F92-B3E4-4211-B7C1-6CEF48CBA4B3}" type="pres">
      <dgm:prSet presAssocID="{C2779148-8E99-4203-A7D9-D377BB85A977}" presName="txShp" presStyleLbl="node1" presStyleIdx="0" presStyleCnt="3">
        <dgm:presLayoutVars>
          <dgm:bulletEnabled val="1"/>
        </dgm:presLayoutVars>
      </dgm:prSet>
      <dgm:spPr/>
    </dgm:pt>
    <dgm:pt modelId="{8D192F74-8F5E-434B-9E18-2B88E3B346C0}" type="pres">
      <dgm:prSet presAssocID="{4394DF9D-2A58-48A8-B092-3190A19533A7}" presName="spacing" presStyleCnt="0"/>
      <dgm:spPr/>
    </dgm:pt>
    <dgm:pt modelId="{F55963AA-515E-4AEC-AA48-5E781F2EFC00}" type="pres">
      <dgm:prSet presAssocID="{7501CF39-B996-4520-8CF1-0AACF6B8F7F5}" presName="composite" presStyleCnt="0"/>
      <dgm:spPr/>
    </dgm:pt>
    <dgm:pt modelId="{1C03FEF7-2FE1-4D78-B399-28F7F4D89D2D}" type="pres">
      <dgm:prSet presAssocID="{7501CF39-B996-4520-8CF1-0AACF6B8F7F5}" presName="imgShp" presStyleLbl="fgImgPlace1" presStyleIdx="1" presStyleCnt="3" custLinFactNeighborX="-49377" custLinFactNeighborY="-875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589F3E8C-FEED-4B90-909A-C295DFA01432}" type="pres">
      <dgm:prSet presAssocID="{7501CF39-B996-4520-8CF1-0AACF6B8F7F5}" presName="txShp" presStyleLbl="node1" presStyleIdx="1" presStyleCnt="3" custLinFactNeighborY="-8752">
        <dgm:presLayoutVars>
          <dgm:bulletEnabled val="1"/>
        </dgm:presLayoutVars>
      </dgm:prSet>
      <dgm:spPr/>
    </dgm:pt>
    <dgm:pt modelId="{20F6AB30-660A-4591-ACBB-561F3872FE57}" type="pres">
      <dgm:prSet presAssocID="{621C7F77-F6A9-400D-90FD-D313977D5D8B}" presName="spacing" presStyleCnt="0"/>
      <dgm:spPr/>
    </dgm:pt>
    <dgm:pt modelId="{AF96A372-AA8F-4DB6-8A97-489C2209D9F1}" type="pres">
      <dgm:prSet presAssocID="{8CDB5DCD-C2F1-4F0F-B4F3-EAAB3154015A}" presName="composite" presStyleCnt="0"/>
      <dgm:spPr/>
    </dgm:pt>
    <dgm:pt modelId="{55F97804-03CF-4932-8ED9-984D2B6E0603}" type="pres">
      <dgm:prSet presAssocID="{8CDB5DCD-C2F1-4F0F-B4F3-EAAB3154015A}" presName="imgShp" presStyleLbl="fgImgPlace1" presStyleIdx="2" presStyleCnt="3" custLinFactNeighborX="-45816" custLinFactNeighborY="-15891"/>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with solid fill"/>
        </a:ext>
      </dgm:extLst>
    </dgm:pt>
    <dgm:pt modelId="{29A3C947-EA2C-47A5-ADAD-3800A1CBB9C8}" type="pres">
      <dgm:prSet presAssocID="{8CDB5DCD-C2F1-4F0F-B4F3-EAAB3154015A}" presName="txShp" presStyleLbl="node1" presStyleIdx="2" presStyleCnt="3" custLinFactNeighborY="-15913">
        <dgm:presLayoutVars>
          <dgm:bulletEnabled val="1"/>
        </dgm:presLayoutVars>
      </dgm:prSet>
      <dgm:spPr/>
    </dgm:pt>
  </dgm:ptLst>
  <dgm:cxnLst>
    <dgm:cxn modelId="{1239062F-579C-41DE-B00C-38EF3A9D85D7}" type="presOf" srcId="{8CDB5DCD-C2F1-4F0F-B4F3-EAAB3154015A}" destId="{29A3C947-EA2C-47A5-ADAD-3800A1CBB9C8}" srcOrd="0" destOrd="0" presId="urn:microsoft.com/office/officeart/2005/8/layout/vList3"/>
    <dgm:cxn modelId="{8AB1D378-1CA0-41DF-A833-04FDBA8840E7}" srcId="{BDAE05D9-5181-4A54-94DA-96F5B3D703D8}" destId="{C2779148-8E99-4203-A7D9-D377BB85A977}" srcOrd="0" destOrd="0" parTransId="{B8497185-2E9D-42B1-91F8-86011FF7C022}" sibTransId="{4394DF9D-2A58-48A8-B092-3190A19533A7}"/>
    <dgm:cxn modelId="{26F18D7F-A8DA-4097-8088-794AC4B0DE8A}" type="presOf" srcId="{BDAE05D9-5181-4A54-94DA-96F5B3D703D8}" destId="{54F9D9F6-634A-4ED8-ACBD-0D54BBD75DA7}" srcOrd="0" destOrd="0" presId="urn:microsoft.com/office/officeart/2005/8/layout/vList3"/>
    <dgm:cxn modelId="{79D18DAD-359F-4FF1-9FB1-0C2AE07C76C3}" srcId="{BDAE05D9-5181-4A54-94DA-96F5B3D703D8}" destId="{7501CF39-B996-4520-8CF1-0AACF6B8F7F5}" srcOrd="1" destOrd="0" parTransId="{3B925C73-FCC1-490F-8096-9C841D3725CF}" sibTransId="{621C7F77-F6A9-400D-90FD-D313977D5D8B}"/>
    <dgm:cxn modelId="{C23A16B3-230E-486D-BD5A-D504DD176B6C}" type="presOf" srcId="{7501CF39-B996-4520-8CF1-0AACF6B8F7F5}" destId="{589F3E8C-FEED-4B90-909A-C295DFA01432}" srcOrd="0" destOrd="0" presId="urn:microsoft.com/office/officeart/2005/8/layout/vList3"/>
    <dgm:cxn modelId="{BAEC90DD-E89C-4D73-B345-5041D63793B8}" srcId="{BDAE05D9-5181-4A54-94DA-96F5B3D703D8}" destId="{8CDB5DCD-C2F1-4F0F-B4F3-EAAB3154015A}" srcOrd="2" destOrd="0" parTransId="{BED7D669-7C71-4DD5-B972-128D20FD6F15}" sibTransId="{B7D2C21B-4B45-451F-BC06-325687FF1A73}"/>
    <dgm:cxn modelId="{390594E2-52FA-42F8-82A5-5C3AD99001A5}" type="presOf" srcId="{C2779148-8E99-4203-A7D9-D377BB85A977}" destId="{9C039F92-B3E4-4211-B7C1-6CEF48CBA4B3}" srcOrd="0" destOrd="0" presId="urn:microsoft.com/office/officeart/2005/8/layout/vList3"/>
    <dgm:cxn modelId="{AA755778-30B6-4A71-8408-A5232C0D4170}" type="presParOf" srcId="{54F9D9F6-634A-4ED8-ACBD-0D54BBD75DA7}" destId="{6A6972EA-95C8-4269-8EA6-6FC586D7E89D}" srcOrd="0" destOrd="0" presId="urn:microsoft.com/office/officeart/2005/8/layout/vList3"/>
    <dgm:cxn modelId="{AB022276-EBCC-46AA-B1F0-AB6E240E9DFE}" type="presParOf" srcId="{6A6972EA-95C8-4269-8EA6-6FC586D7E89D}" destId="{9F84DF6E-DCE5-4CF6-B9D8-70E16C84A2B2}" srcOrd="0" destOrd="0" presId="urn:microsoft.com/office/officeart/2005/8/layout/vList3"/>
    <dgm:cxn modelId="{B14FA7E6-79D9-454A-95F4-BE1263B84160}" type="presParOf" srcId="{6A6972EA-95C8-4269-8EA6-6FC586D7E89D}" destId="{9C039F92-B3E4-4211-B7C1-6CEF48CBA4B3}" srcOrd="1" destOrd="0" presId="urn:microsoft.com/office/officeart/2005/8/layout/vList3"/>
    <dgm:cxn modelId="{9805E8D3-E203-48CD-AC64-DD6244145F2B}" type="presParOf" srcId="{54F9D9F6-634A-4ED8-ACBD-0D54BBD75DA7}" destId="{8D192F74-8F5E-434B-9E18-2B88E3B346C0}" srcOrd="1" destOrd="0" presId="urn:microsoft.com/office/officeart/2005/8/layout/vList3"/>
    <dgm:cxn modelId="{7D92A7FC-55FE-453B-8024-5AC855A6094C}" type="presParOf" srcId="{54F9D9F6-634A-4ED8-ACBD-0D54BBD75DA7}" destId="{F55963AA-515E-4AEC-AA48-5E781F2EFC00}" srcOrd="2" destOrd="0" presId="urn:microsoft.com/office/officeart/2005/8/layout/vList3"/>
    <dgm:cxn modelId="{B77E571B-9925-4CB7-A1E5-47F1C3363649}" type="presParOf" srcId="{F55963AA-515E-4AEC-AA48-5E781F2EFC00}" destId="{1C03FEF7-2FE1-4D78-B399-28F7F4D89D2D}" srcOrd="0" destOrd="0" presId="urn:microsoft.com/office/officeart/2005/8/layout/vList3"/>
    <dgm:cxn modelId="{A7120AD0-2B01-4629-AD6E-28B4AF89CAAF}" type="presParOf" srcId="{F55963AA-515E-4AEC-AA48-5E781F2EFC00}" destId="{589F3E8C-FEED-4B90-909A-C295DFA01432}" srcOrd="1" destOrd="0" presId="urn:microsoft.com/office/officeart/2005/8/layout/vList3"/>
    <dgm:cxn modelId="{AC9171E3-F337-4538-AA95-931762BA3858}" type="presParOf" srcId="{54F9D9F6-634A-4ED8-ACBD-0D54BBD75DA7}" destId="{20F6AB30-660A-4591-ACBB-561F3872FE57}" srcOrd="3" destOrd="0" presId="urn:microsoft.com/office/officeart/2005/8/layout/vList3"/>
    <dgm:cxn modelId="{DD7C7C6E-6243-41ED-BF72-DB4D4BA21EE2}" type="presParOf" srcId="{54F9D9F6-634A-4ED8-ACBD-0D54BBD75DA7}" destId="{AF96A372-AA8F-4DB6-8A97-489C2209D9F1}" srcOrd="4" destOrd="0" presId="urn:microsoft.com/office/officeart/2005/8/layout/vList3"/>
    <dgm:cxn modelId="{68254F5D-D047-4A66-8006-1A2FE271F25A}" type="presParOf" srcId="{AF96A372-AA8F-4DB6-8A97-489C2209D9F1}" destId="{55F97804-03CF-4932-8ED9-984D2B6E0603}" srcOrd="0" destOrd="0" presId="urn:microsoft.com/office/officeart/2005/8/layout/vList3"/>
    <dgm:cxn modelId="{B43615A3-DE87-4589-93E0-CE6A35A8D28A}" type="presParOf" srcId="{AF96A372-AA8F-4DB6-8A97-489C2209D9F1}" destId="{29A3C947-EA2C-47A5-ADAD-3800A1CBB9C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AE05D9-5181-4A54-94DA-96F5B3D703D8}" type="doc">
      <dgm:prSet loTypeId="urn:microsoft.com/office/officeart/2005/8/layout/vList3" loCatId="list" qsTypeId="urn:microsoft.com/office/officeart/2005/8/quickstyle/simple1" qsCatId="simple" csTypeId="urn:microsoft.com/office/officeart/2005/8/colors/accent0_3" csCatId="mainScheme" phldr="1"/>
      <dgm:spPr/>
    </dgm:pt>
    <dgm:pt modelId="{7501CF39-B996-4520-8CF1-0AACF6B8F7F5}">
      <dgm:prSet phldrT="[Text]" custT="1"/>
      <dgm:spPr>
        <a:solidFill>
          <a:schemeClr val="accent2">
            <a:lumMod val="50000"/>
            <a:alpha val="49000"/>
          </a:schemeClr>
        </a:solidFill>
      </dgm:spPr>
      <dgm:t>
        <a:bodyPr/>
        <a:lstStyle/>
        <a:p>
          <a:r>
            <a:rPr lang="en-GB" sz="2600" dirty="0">
              <a:latin typeface="Consolas" panose="020B0609020204030204" pitchFamily="49" charset="0"/>
            </a:rPr>
            <a:t>CRIME</a:t>
          </a:r>
          <a:r>
            <a:rPr lang="en-GB" sz="2600" baseline="0" dirty="0">
              <a:latin typeface="Consolas" panose="020B0609020204030204" pitchFamily="49" charset="0"/>
            </a:rPr>
            <a:t> LOCATIONS</a:t>
          </a:r>
          <a:endParaRPr lang="en-GB" sz="2600" dirty="0">
            <a:latin typeface="Consolas" panose="020B0609020204030204" pitchFamily="49" charset="0"/>
          </a:endParaRPr>
        </a:p>
      </dgm:t>
    </dgm:pt>
    <dgm:pt modelId="{3B925C73-FCC1-490F-8096-9C841D3725CF}" type="parTrans" cxnId="{79D18DAD-359F-4FF1-9FB1-0C2AE07C76C3}">
      <dgm:prSet/>
      <dgm:spPr/>
      <dgm:t>
        <a:bodyPr/>
        <a:lstStyle/>
        <a:p>
          <a:endParaRPr lang="en-GB"/>
        </a:p>
      </dgm:t>
    </dgm:pt>
    <dgm:pt modelId="{621C7F77-F6A9-400D-90FD-D313977D5D8B}" type="sibTrans" cxnId="{79D18DAD-359F-4FF1-9FB1-0C2AE07C76C3}">
      <dgm:prSet/>
      <dgm:spPr/>
      <dgm:t>
        <a:bodyPr/>
        <a:lstStyle/>
        <a:p>
          <a:endParaRPr lang="en-GB"/>
        </a:p>
      </dgm:t>
    </dgm:pt>
    <dgm:pt modelId="{8CDB5DCD-C2F1-4F0F-B4F3-EAAB3154015A}">
      <dgm:prSet phldrT="[Text]" custT="1"/>
      <dgm:spPr>
        <a:solidFill>
          <a:schemeClr val="accent2">
            <a:lumMod val="50000"/>
            <a:alpha val="49000"/>
          </a:schemeClr>
        </a:solidFill>
      </dgm:spPr>
      <dgm:t>
        <a:bodyPr/>
        <a:lstStyle/>
        <a:p>
          <a:r>
            <a:rPr lang="en-GB" sz="2600" dirty="0">
              <a:latin typeface="Consolas" panose="020B0609020204030204" pitchFamily="49" charset="0"/>
            </a:rPr>
            <a:t>MOST COMMON CRIME TYPE </a:t>
          </a:r>
        </a:p>
      </dgm:t>
    </dgm:pt>
    <dgm:pt modelId="{BED7D669-7C71-4DD5-B972-128D20FD6F15}" type="parTrans" cxnId="{BAEC90DD-E89C-4D73-B345-5041D63793B8}">
      <dgm:prSet/>
      <dgm:spPr/>
      <dgm:t>
        <a:bodyPr/>
        <a:lstStyle/>
        <a:p>
          <a:endParaRPr lang="en-GB"/>
        </a:p>
      </dgm:t>
    </dgm:pt>
    <dgm:pt modelId="{B7D2C21B-4B45-451F-BC06-325687FF1A73}" type="sibTrans" cxnId="{BAEC90DD-E89C-4D73-B345-5041D63793B8}">
      <dgm:prSet/>
      <dgm:spPr/>
      <dgm:t>
        <a:bodyPr/>
        <a:lstStyle/>
        <a:p>
          <a:endParaRPr lang="en-GB"/>
        </a:p>
      </dgm:t>
    </dgm:pt>
    <dgm:pt modelId="{C2779148-8E99-4203-A7D9-D377BB85A977}">
      <dgm:prSet phldrT="[Text]" custT="1"/>
      <dgm:spPr>
        <a:solidFill>
          <a:schemeClr val="accent2">
            <a:lumMod val="50000"/>
            <a:alpha val="49000"/>
          </a:schemeClr>
        </a:solidFill>
      </dgm:spPr>
      <dgm:t>
        <a:bodyPr/>
        <a:lstStyle/>
        <a:p>
          <a:r>
            <a:rPr lang="en-GB" sz="2600" dirty="0">
              <a:latin typeface="Consolas" panose="020B0609020204030204" pitchFamily="49" charset="0"/>
            </a:rPr>
            <a:t>CRIME OUTCOMES</a:t>
          </a:r>
        </a:p>
      </dgm:t>
    </dgm:pt>
    <dgm:pt modelId="{4394DF9D-2A58-48A8-B092-3190A19533A7}" type="sibTrans" cxnId="{8AB1D378-1CA0-41DF-A833-04FDBA8840E7}">
      <dgm:prSet/>
      <dgm:spPr/>
      <dgm:t>
        <a:bodyPr/>
        <a:lstStyle/>
        <a:p>
          <a:endParaRPr lang="en-GB"/>
        </a:p>
      </dgm:t>
    </dgm:pt>
    <dgm:pt modelId="{B8497185-2E9D-42B1-91F8-86011FF7C022}" type="parTrans" cxnId="{8AB1D378-1CA0-41DF-A833-04FDBA8840E7}">
      <dgm:prSet/>
      <dgm:spPr/>
      <dgm:t>
        <a:bodyPr/>
        <a:lstStyle/>
        <a:p>
          <a:endParaRPr lang="en-GB"/>
        </a:p>
      </dgm:t>
    </dgm:pt>
    <dgm:pt modelId="{54F9D9F6-634A-4ED8-ACBD-0D54BBD75DA7}" type="pres">
      <dgm:prSet presAssocID="{BDAE05D9-5181-4A54-94DA-96F5B3D703D8}" presName="linearFlow" presStyleCnt="0">
        <dgm:presLayoutVars>
          <dgm:dir/>
          <dgm:resizeHandles val="exact"/>
        </dgm:presLayoutVars>
      </dgm:prSet>
      <dgm:spPr/>
    </dgm:pt>
    <dgm:pt modelId="{6A6972EA-95C8-4269-8EA6-6FC586D7E89D}" type="pres">
      <dgm:prSet presAssocID="{C2779148-8E99-4203-A7D9-D377BB85A977}" presName="composite" presStyleCnt="0"/>
      <dgm:spPr/>
    </dgm:pt>
    <dgm:pt modelId="{9F84DF6E-DCE5-4CF6-B9D8-70E16C84A2B2}" type="pres">
      <dgm:prSet presAssocID="{C2779148-8E99-4203-A7D9-D377BB85A977}" presName="imgShp" presStyleLbl="fgImgPlace1" presStyleIdx="0" presStyleCnt="3" custLinFactNeighborX="-47881" custLinFactNeighborY="1566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9C039F92-B3E4-4211-B7C1-6CEF48CBA4B3}" type="pres">
      <dgm:prSet presAssocID="{C2779148-8E99-4203-A7D9-D377BB85A977}" presName="txShp" presStyleLbl="node1" presStyleIdx="0" presStyleCnt="3" custLinFactY="34215" custLinFactNeighborX="61" custLinFactNeighborY="100000">
        <dgm:presLayoutVars>
          <dgm:bulletEnabled val="1"/>
        </dgm:presLayoutVars>
      </dgm:prSet>
      <dgm:spPr/>
    </dgm:pt>
    <dgm:pt modelId="{8D192F74-8F5E-434B-9E18-2B88E3B346C0}" type="pres">
      <dgm:prSet presAssocID="{4394DF9D-2A58-48A8-B092-3190A19533A7}" presName="spacing" presStyleCnt="0"/>
      <dgm:spPr/>
    </dgm:pt>
    <dgm:pt modelId="{F55963AA-515E-4AEC-AA48-5E781F2EFC00}" type="pres">
      <dgm:prSet presAssocID="{7501CF39-B996-4520-8CF1-0AACF6B8F7F5}" presName="composite" presStyleCnt="0"/>
      <dgm:spPr/>
    </dgm:pt>
    <dgm:pt modelId="{1C03FEF7-2FE1-4D78-B399-28F7F4D89D2D}" type="pres">
      <dgm:prSet presAssocID="{7501CF39-B996-4520-8CF1-0AACF6B8F7F5}" presName="imgShp" presStyleLbl="fgImgPlace1" presStyleIdx="1" presStyleCnt="3" custLinFactNeighborX="-49377" custLinFactNeighborY="897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589F3E8C-FEED-4B90-909A-C295DFA01432}" type="pres">
      <dgm:prSet presAssocID="{7501CF39-B996-4520-8CF1-0AACF6B8F7F5}" presName="txShp" presStyleLbl="node1" presStyleIdx="1" presStyleCnt="3" custLinFactY="26565" custLinFactNeighborX="52" custLinFactNeighborY="100000">
        <dgm:presLayoutVars>
          <dgm:bulletEnabled val="1"/>
        </dgm:presLayoutVars>
      </dgm:prSet>
      <dgm:spPr/>
    </dgm:pt>
    <dgm:pt modelId="{20F6AB30-660A-4591-ACBB-561F3872FE57}" type="pres">
      <dgm:prSet presAssocID="{621C7F77-F6A9-400D-90FD-D313977D5D8B}" presName="spacing" presStyleCnt="0"/>
      <dgm:spPr/>
    </dgm:pt>
    <dgm:pt modelId="{AF96A372-AA8F-4DB6-8A97-489C2209D9F1}" type="pres">
      <dgm:prSet presAssocID="{8CDB5DCD-C2F1-4F0F-B4F3-EAAB3154015A}" presName="composite" presStyleCnt="0"/>
      <dgm:spPr/>
    </dgm:pt>
    <dgm:pt modelId="{55F97804-03CF-4932-8ED9-984D2B6E0603}" type="pres">
      <dgm:prSet presAssocID="{8CDB5DCD-C2F1-4F0F-B4F3-EAAB3154015A}" presName="imgShp" presStyleLbl="fgImgPlace1" presStyleIdx="2" presStyleCnt="3" custLinFactNeighborX="-44677" custLinFactNeighborY="4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pt>
    <dgm:pt modelId="{29A3C947-EA2C-47A5-ADAD-3800A1CBB9C8}" type="pres">
      <dgm:prSet presAssocID="{8CDB5DCD-C2F1-4F0F-B4F3-EAAB3154015A}" presName="txShp" presStyleLbl="node1" presStyleIdx="2" presStyleCnt="3" custLinFactY="-100000" custLinFactNeighborX="60" custLinFactNeighborY="-131970">
        <dgm:presLayoutVars>
          <dgm:bulletEnabled val="1"/>
        </dgm:presLayoutVars>
      </dgm:prSet>
      <dgm:spPr/>
    </dgm:pt>
  </dgm:ptLst>
  <dgm:cxnLst>
    <dgm:cxn modelId="{1239062F-579C-41DE-B00C-38EF3A9D85D7}" type="presOf" srcId="{8CDB5DCD-C2F1-4F0F-B4F3-EAAB3154015A}" destId="{29A3C947-EA2C-47A5-ADAD-3800A1CBB9C8}" srcOrd="0" destOrd="0" presId="urn:microsoft.com/office/officeart/2005/8/layout/vList3"/>
    <dgm:cxn modelId="{8AB1D378-1CA0-41DF-A833-04FDBA8840E7}" srcId="{BDAE05D9-5181-4A54-94DA-96F5B3D703D8}" destId="{C2779148-8E99-4203-A7D9-D377BB85A977}" srcOrd="0" destOrd="0" parTransId="{B8497185-2E9D-42B1-91F8-86011FF7C022}" sibTransId="{4394DF9D-2A58-48A8-B092-3190A19533A7}"/>
    <dgm:cxn modelId="{26F18D7F-A8DA-4097-8088-794AC4B0DE8A}" type="presOf" srcId="{BDAE05D9-5181-4A54-94DA-96F5B3D703D8}" destId="{54F9D9F6-634A-4ED8-ACBD-0D54BBD75DA7}" srcOrd="0" destOrd="0" presId="urn:microsoft.com/office/officeart/2005/8/layout/vList3"/>
    <dgm:cxn modelId="{79D18DAD-359F-4FF1-9FB1-0C2AE07C76C3}" srcId="{BDAE05D9-5181-4A54-94DA-96F5B3D703D8}" destId="{7501CF39-B996-4520-8CF1-0AACF6B8F7F5}" srcOrd="1" destOrd="0" parTransId="{3B925C73-FCC1-490F-8096-9C841D3725CF}" sibTransId="{621C7F77-F6A9-400D-90FD-D313977D5D8B}"/>
    <dgm:cxn modelId="{C23A16B3-230E-486D-BD5A-D504DD176B6C}" type="presOf" srcId="{7501CF39-B996-4520-8CF1-0AACF6B8F7F5}" destId="{589F3E8C-FEED-4B90-909A-C295DFA01432}" srcOrd="0" destOrd="0" presId="urn:microsoft.com/office/officeart/2005/8/layout/vList3"/>
    <dgm:cxn modelId="{BAEC90DD-E89C-4D73-B345-5041D63793B8}" srcId="{BDAE05D9-5181-4A54-94DA-96F5B3D703D8}" destId="{8CDB5DCD-C2F1-4F0F-B4F3-EAAB3154015A}" srcOrd="2" destOrd="0" parTransId="{BED7D669-7C71-4DD5-B972-128D20FD6F15}" sibTransId="{B7D2C21B-4B45-451F-BC06-325687FF1A73}"/>
    <dgm:cxn modelId="{390594E2-52FA-42F8-82A5-5C3AD99001A5}" type="presOf" srcId="{C2779148-8E99-4203-A7D9-D377BB85A977}" destId="{9C039F92-B3E4-4211-B7C1-6CEF48CBA4B3}" srcOrd="0" destOrd="0" presId="urn:microsoft.com/office/officeart/2005/8/layout/vList3"/>
    <dgm:cxn modelId="{AA755778-30B6-4A71-8408-A5232C0D4170}" type="presParOf" srcId="{54F9D9F6-634A-4ED8-ACBD-0D54BBD75DA7}" destId="{6A6972EA-95C8-4269-8EA6-6FC586D7E89D}" srcOrd="0" destOrd="0" presId="urn:microsoft.com/office/officeart/2005/8/layout/vList3"/>
    <dgm:cxn modelId="{AB022276-EBCC-46AA-B1F0-AB6E240E9DFE}" type="presParOf" srcId="{6A6972EA-95C8-4269-8EA6-6FC586D7E89D}" destId="{9F84DF6E-DCE5-4CF6-B9D8-70E16C84A2B2}" srcOrd="0" destOrd="0" presId="urn:microsoft.com/office/officeart/2005/8/layout/vList3"/>
    <dgm:cxn modelId="{B14FA7E6-79D9-454A-95F4-BE1263B84160}" type="presParOf" srcId="{6A6972EA-95C8-4269-8EA6-6FC586D7E89D}" destId="{9C039F92-B3E4-4211-B7C1-6CEF48CBA4B3}" srcOrd="1" destOrd="0" presId="urn:microsoft.com/office/officeart/2005/8/layout/vList3"/>
    <dgm:cxn modelId="{9805E8D3-E203-48CD-AC64-DD6244145F2B}" type="presParOf" srcId="{54F9D9F6-634A-4ED8-ACBD-0D54BBD75DA7}" destId="{8D192F74-8F5E-434B-9E18-2B88E3B346C0}" srcOrd="1" destOrd="0" presId="urn:microsoft.com/office/officeart/2005/8/layout/vList3"/>
    <dgm:cxn modelId="{7D92A7FC-55FE-453B-8024-5AC855A6094C}" type="presParOf" srcId="{54F9D9F6-634A-4ED8-ACBD-0D54BBD75DA7}" destId="{F55963AA-515E-4AEC-AA48-5E781F2EFC00}" srcOrd="2" destOrd="0" presId="urn:microsoft.com/office/officeart/2005/8/layout/vList3"/>
    <dgm:cxn modelId="{B77E571B-9925-4CB7-A1E5-47F1C3363649}" type="presParOf" srcId="{F55963AA-515E-4AEC-AA48-5E781F2EFC00}" destId="{1C03FEF7-2FE1-4D78-B399-28F7F4D89D2D}" srcOrd="0" destOrd="0" presId="urn:microsoft.com/office/officeart/2005/8/layout/vList3"/>
    <dgm:cxn modelId="{A7120AD0-2B01-4629-AD6E-28B4AF89CAAF}" type="presParOf" srcId="{F55963AA-515E-4AEC-AA48-5E781F2EFC00}" destId="{589F3E8C-FEED-4B90-909A-C295DFA01432}" srcOrd="1" destOrd="0" presId="urn:microsoft.com/office/officeart/2005/8/layout/vList3"/>
    <dgm:cxn modelId="{AC9171E3-F337-4538-AA95-931762BA3858}" type="presParOf" srcId="{54F9D9F6-634A-4ED8-ACBD-0D54BBD75DA7}" destId="{20F6AB30-660A-4591-ACBB-561F3872FE57}" srcOrd="3" destOrd="0" presId="urn:microsoft.com/office/officeart/2005/8/layout/vList3"/>
    <dgm:cxn modelId="{DD7C7C6E-6243-41ED-BF72-DB4D4BA21EE2}" type="presParOf" srcId="{54F9D9F6-634A-4ED8-ACBD-0D54BBD75DA7}" destId="{AF96A372-AA8F-4DB6-8A97-489C2209D9F1}" srcOrd="4" destOrd="0" presId="urn:microsoft.com/office/officeart/2005/8/layout/vList3"/>
    <dgm:cxn modelId="{68254F5D-D047-4A66-8006-1A2FE271F25A}" type="presParOf" srcId="{AF96A372-AA8F-4DB6-8A97-489C2209D9F1}" destId="{55F97804-03CF-4932-8ED9-984D2B6E0603}" srcOrd="0" destOrd="0" presId="urn:microsoft.com/office/officeart/2005/8/layout/vList3"/>
    <dgm:cxn modelId="{B43615A3-DE87-4589-93E0-CE6A35A8D28A}" type="presParOf" srcId="{AF96A372-AA8F-4DB6-8A97-489C2209D9F1}" destId="{29A3C947-EA2C-47A5-ADAD-3800A1CBB9C8}"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AE05D9-5181-4A54-94DA-96F5B3D703D8}" type="doc">
      <dgm:prSet loTypeId="urn:microsoft.com/office/officeart/2005/8/layout/vList3" loCatId="list" qsTypeId="urn:microsoft.com/office/officeart/2005/8/quickstyle/simple1" qsCatId="simple" csTypeId="urn:microsoft.com/office/officeart/2005/8/colors/accent0_3" csCatId="mainScheme" phldr="1"/>
      <dgm:spPr/>
    </dgm:pt>
    <dgm:pt modelId="{8CDB5DCD-C2F1-4F0F-B4F3-EAAB3154015A}">
      <dgm:prSet phldrT="[Text]" custT="1"/>
      <dgm:spPr>
        <a:solidFill>
          <a:schemeClr val="accent2">
            <a:lumMod val="50000"/>
            <a:alpha val="49000"/>
          </a:schemeClr>
        </a:solidFill>
      </dgm:spPr>
      <dgm:t>
        <a:bodyPr/>
        <a:lstStyle/>
        <a:p>
          <a:r>
            <a:rPr lang="en-GB" sz="2600" dirty="0">
              <a:latin typeface="Consolas" panose="020B0609020204030204" pitchFamily="49" charset="0"/>
            </a:rPr>
            <a:t>OUTCOMES &amp; CONCLUSIONS</a:t>
          </a:r>
        </a:p>
      </dgm:t>
    </dgm:pt>
    <dgm:pt modelId="{BED7D669-7C71-4DD5-B972-128D20FD6F15}" type="parTrans" cxnId="{BAEC90DD-E89C-4D73-B345-5041D63793B8}">
      <dgm:prSet/>
      <dgm:spPr/>
      <dgm:t>
        <a:bodyPr/>
        <a:lstStyle/>
        <a:p>
          <a:endParaRPr lang="en-GB"/>
        </a:p>
      </dgm:t>
    </dgm:pt>
    <dgm:pt modelId="{B7D2C21B-4B45-451F-BC06-325687FF1A73}" type="sibTrans" cxnId="{BAEC90DD-E89C-4D73-B345-5041D63793B8}">
      <dgm:prSet/>
      <dgm:spPr/>
      <dgm:t>
        <a:bodyPr/>
        <a:lstStyle/>
        <a:p>
          <a:endParaRPr lang="en-GB"/>
        </a:p>
      </dgm:t>
    </dgm:pt>
    <dgm:pt modelId="{54F9D9F6-634A-4ED8-ACBD-0D54BBD75DA7}" type="pres">
      <dgm:prSet presAssocID="{BDAE05D9-5181-4A54-94DA-96F5B3D703D8}" presName="linearFlow" presStyleCnt="0">
        <dgm:presLayoutVars>
          <dgm:dir/>
          <dgm:resizeHandles val="exact"/>
        </dgm:presLayoutVars>
      </dgm:prSet>
      <dgm:spPr/>
    </dgm:pt>
    <dgm:pt modelId="{AF96A372-AA8F-4DB6-8A97-489C2209D9F1}" type="pres">
      <dgm:prSet presAssocID="{8CDB5DCD-C2F1-4F0F-B4F3-EAAB3154015A}" presName="composite" presStyleCnt="0"/>
      <dgm:spPr/>
    </dgm:pt>
    <dgm:pt modelId="{55F97804-03CF-4932-8ED9-984D2B6E0603}" type="pres">
      <dgm:prSet presAssocID="{8CDB5DCD-C2F1-4F0F-B4F3-EAAB3154015A}" presName="imgShp" presStyleLbl="fgImgPlace1" presStyleIdx="0" presStyleCnt="1" custLinFactNeighborX="-45816" custLinFactNeighborY="2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29A3C947-EA2C-47A5-ADAD-3800A1CBB9C8}" type="pres">
      <dgm:prSet presAssocID="{8CDB5DCD-C2F1-4F0F-B4F3-EAAB3154015A}" presName="txShp" presStyleLbl="node1" presStyleIdx="0" presStyleCnt="1" custLinFactY="-100000" custLinFactNeighborX="60" custLinFactNeighborY="-131970">
        <dgm:presLayoutVars>
          <dgm:bulletEnabled val="1"/>
        </dgm:presLayoutVars>
      </dgm:prSet>
      <dgm:spPr/>
    </dgm:pt>
  </dgm:ptLst>
  <dgm:cxnLst>
    <dgm:cxn modelId="{1239062F-579C-41DE-B00C-38EF3A9D85D7}" type="presOf" srcId="{8CDB5DCD-C2F1-4F0F-B4F3-EAAB3154015A}" destId="{29A3C947-EA2C-47A5-ADAD-3800A1CBB9C8}" srcOrd="0" destOrd="0" presId="urn:microsoft.com/office/officeart/2005/8/layout/vList3"/>
    <dgm:cxn modelId="{26F18D7F-A8DA-4097-8088-794AC4B0DE8A}" type="presOf" srcId="{BDAE05D9-5181-4A54-94DA-96F5B3D703D8}" destId="{54F9D9F6-634A-4ED8-ACBD-0D54BBD75DA7}" srcOrd="0" destOrd="0" presId="urn:microsoft.com/office/officeart/2005/8/layout/vList3"/>
    <dgm:cxn modelId="{BAEC90DD-E89C-4D73-B345-5041D63793B8}" srcId="{BDAE05D9-5181-4A54-94DA-96F5B3D703D8}" destId="{8CDB5DCD-C2F1-4F0F-B4F3-EAAB3154015A}" srcOrd="0" destOrd="0" parTransId="{BED7D669-7C71-4DD5-B972-128D20FD6F15}" sibTransId="{B7D2C21B-4B45-451F-BC06-325687FF1A73}"/>
    <dgm:cxn modelId="{DD7C7C6E-6243-41ED-BF72-DB4D4BA21EE2}" type="presParOf" srcId="{54F9D9F6-634A-4ED8-ACBD-0D54BBD75DA7}" destId="{AF96A372-AA8F-4DB6-8A97-489C2209D9F1}" srcOrd="0" destOrd="0" presId="urn:microsoft.com/office/officeart/2005/8/layout/vList3"/>
    <dgm:cxn modelId="{68254F5D-D047-4A66-8006-1A2FE271F25A}" type="presParOf" srcId="{AF96A372-AA8F-4DB6-8A97-489C2209D9F1}" destId="{55F97804-03CF-4932-8ED9-984D2B6E0603}" srcOrd="0" destOrd="0" presId="urn:microsoft.com/office/officeart/2005/8/layout/vList3"/>
    <dgm:cxn modelId="{B43615A3-DE87-4589-93E0-CE6A35A8D28A}" type="presParOf" srcId="{AF96A372-AA8F-4DB6-8A97-489C2209D9F1}" destId="{29A3C947-EA2C-47A5-ADAD-3800A1CBB9C8}" srcOrd="1" destOrd="0" presId="urn:microsoft.com/office/officeart/2005/8/layout/vLis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39F92-B3E4-4211-B7C1-6CEF48CBA4B3}">
      <dsp:nvSpPr>
        <dsp:cNvPr id="0" name=""/>
        <dsp:cNvSpPr/>
      </dsp:nvSpPr>
      <dsp:spPr>
        <a:xfrm rot="10800000">
          <a:off x="1585063" y="268"/>
          <a:ext cx="5668619" cy="629013"/>
        </a:xfrm>
        <a:prstGeom prst="homePlate">
          <a:avLst/>
        </a:prstGeom>
        <a:solidFill>
          <a:schemeClr val="accent2">
            <a:lumMod val="50000"/>
            <a:alpha val="49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77"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INTRODUCTION </a:t>
          </a:r>
        </a:p>
      </dsp:txBody>
      <dsp:txXfrm rot="10800000">
        <a:off x="1742316" y="268"/>
        <a:ext cx="5511366" cy="629013"/>
      </dsp:txXfrm>
    </dsp:sp>
    <dsp:sp modelId="{9F84DF6E-DCE5-4CF6-B9D8-70E16C84A2B2}">
      <dsp:nvSpPr>
        <dsp:cNvPr id="0" name=""/>
        <dsp:cNvSpPr/>
      </dsp:nvSpPr>
      <dsp:spPr>
        <a:xfrm>
          <a:off x="959968" y="25316"/>
          <a:ext cx="629013" cy="62901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F3E8C-FEED-4B90-909A-C295DFA01432}">
      <dsp:nvSpPr>
        <dsp:cNvPr id="0" name=""/>
        <dsp:cNvSpPr/>
      </dsp:nvSpPr>
      <dsp:spPr>
        <a:xfrm rot="10800000">
          <a:off x="1585063" y="731484"/>
          <a:ext cx="5668619" cy="629013"/>
        </a:xfrm>
        <a:prstGeom prst="homePlate">
          <a:avLst/>
        </a:prstGeom>
        <a:solidFill>
          <a:schemeClr val="accent2">
            <a:lumMod val="50000"/>
            <a:alpha val="49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77"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DATA CLEANING</a:t>
          </a:r>
        </a:p>
      </dsp:txBody>
      <dsp:txXfrm rot="10800000">
        <a:off x="1742316" y="731484"/>
        <a:ext cx="5511366" cy="629013"/>
      </dsp:txXfrm>
    </dsp:sp>
    <dsp:sp modelId="{1C03FEF7-2FE1-4D78-B399-28F7F4D89D2D}">
      <dsp:nvSpPr>
        <dsp:cNvPr id="0" name=""/>
        <dsp:cNvSpPr/>
      </dsp:nvSpPr>
      <dsp:spPr>
        <a:xfrm>
          <a:off x="959968" y="731484"/>
          <a:ext cx="629013" cy="62901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A3C947-EA2C-47A5-ADAD-3800A1CBB9C8}">
      <dsp:nvSpPr>
        <dsp:cNvPr id="0" name=""/>
        <dsp:cNvSpPr/>
      </dsp:nvSpPr>
      <dsp:spPr>
        <a:xfrm rot="10800000">
          <a:off x="1585063" y="1472707"/>
          <a:ext cx="5668619" cy="629013"/>
        </a:xfrm>
        <a:prstGeom prst="homePlate">
          <a:avLst/>
        </a:prstGeom>
        <a:solidFill>
          <a:schemeClr val="accent2">
            <a:lumMod val="50000"/>
            <a:alpha val="49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77"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DIFFERENCE IN CRIME NUMBERS</a:t>
          </a:r>
        </a:p>
      </dsp:txBody>
      <dsp:txXfrm rot="10800000">
        <a:off x="1742316" y="1472707"/>
        <a:ext cx="5511366" cy="629013"/>
      </dsp:txXfrm>
    </dsp:sp>
    <dsp:sp modelId="{55F97804-03CF-4932-8ED9-984D2B6E0603}">
      <dsp:nvSpPr>
        <dsp:cNvPr id="0" name=""/>
        <dsp:cNvSpPr/>
      </dsp:nvSpPr>
      <dsp:spPr>
        <a:xfrm>
          <a:off x="982367" y="1472846"/>
          <a:ext cx="629013" cy="629013"/>
        </a:xfrm>
        <a:prstGeom prst="ellipse">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39F92-B3E4-4211-B7C1-6CEF48CBA4B3}">
      <dsp:nvSpPr>
        <dsp:cNvPr id="0" name=""/>
        <dsp:cNvSpPr/>
      </dsp:nvSpPr>
      <dsp:spPr>
        <a:xfrm rot="10800000">
          <a:off x="1598528" y="898239"/>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CRIME OUTCOMES</a:t>
          </a:r>
        </a:p>
      </dsp:txBody>
      <dsp:txXfrm rot="10800000">
        <a:off x="1765788" y="898239"/>
        <a:ext cx="5501359" cy="669041"/>
      </dsp:txXfrm>
    </dsp:sp>
    <dsp:sp modelId="{9F84DF6E-DCE5-4CF6-B9D8-70E16C84A2B2}">
      <dsp:nvSpPr>
        <dsp:cNvPr id="0" name=""/>
        <dsp:cNvSpPr/>
      </dsp:nvSpPr>
      <dsp:spPr>
        <a:xfrm>
          <a:off x="940206" y="105097"/>
          <a:ext cx="669041" cy="66904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F3E8C-FEED-4B90-909A-C295DFA01432}">
      <dsp:nvSpPr>
        <dsp:cNvPr id="0" name=""/>
        <dsp:cNvSpPr/>
      </dsp:nvSpPr>
      <dsp:spPr>
        <a:xfrm rot="10800000">
          <a:off x="1598018" y="1673175"/>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CRIME</a:t>
          </a:r>
          <a:r>
            <a:rPr lang="en-GB" sz="2600" kern="1200" baseline="0" dirty="0">
              <a:latin typeface="Consolas" panose="020B0609020204030204" pitchFamily="49" charset="0"/>
            </a:rPr>
            <a:t> LOCATIONS</a:t>
          </a:r>
          <a:endParaRPr lang="en-GB" sz="2600" kern="1200" dirty="0">
            <a:latin typeface="Consolas" panose="020B0609020204030204" pitchFamily="49" charset="0"/>
          </a:endParaRPr>
        </a:p>
      </dsp:txBody>
      <dsp:txXfrm rot="10800000">
        <a:off x="1765278" y="1673175"/>
        <a:ext cx="5501359" cy="669041"/>
      </dsp:txXfrm>
    </dsp:sp>
    <dsp:sp modelId="{1C03FEF7-2FE1-4D78-B399-28F7F4D89D2D}">
      <dsp:nvSpPr>
        <dsp:cNvPr id="0" name=""/>
        <dsp:cNvSpPr/>
      </dsp:nvSpPr>
      <dsp:spPr>
        <a:xfrm>
          <a:off x="930197" y="896647"/>
          <a:ext cx="669041" cy="66904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A3C947-EA2C-47A5-ADAD-3800A1CBB9C8}">
      <dsp:nvSpPr>
        <dsp:cNvPr id="0" name=""/>
        <dsp:cNvSpPr/>
      </dsp:nvSpPr>
      <dsp:spPr>
        <a:xfrm rot="10800000">
          <a:off x="1598471" y="120914"/>
          <a:ext cx="5668619" cy="669041"/>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029"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MOST COMMON CRIME TYPE </a:t>
          </a:r>
        </a:p>
      </dsp:txBody>
      <dsp:txXfrm rot="10800000">
        <a:off x="1765731" y="120914"/>
        <a:ext cx="5501359" cy="669041"/>
      </dsp:txXfrm>
    </dsp:sp>
    <dsp:sp modelId="{55F97804-03CF-4932-8ED9-984D2B6E0603}">
      <dsp:nvSpPr>
        <dsp:cNvPr id="0" name=""/>
        <dsp:cNvSpPr/>
      </dsp:nvSpPr>
      <dsp:spPr>
        <a:xfrm>
          <a:off x="961642" y="1673175"/>
          <a:ext cx="669041" cy="66904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3C947-EA2C-47A5-ADAD-3800A1CBB9C8}">
      <dsp:nvSpPr>
        <dsp:cNvPr id="0" name=""/>
        <dsp:cNvSpPr/>
      </dsp:nvSpPr>
      <dsp:spPr>
        <a:xfrm rot="10800000">
          <a:off x="1598155" y="0"/>
          <a:ext cx="5668619" cy="667777"/>
        </a:xfrm>
        <a:prstGeom prst="homePlate">
          <a:avLst/>
        </a:prstGeom>
        <a:solidFill>
          <a:schemeClr val="accent2">
            <a:lumMod val="50000"/>
            <a:alpha val="4900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471" tIns="99060" rIns="184912" bIns="99060" numCol="1" spcCol="1270" anchor="ctr" anchorCtr="0">
          <a:noAutofit/>
        </a:bodyPr>
        <a:lstStyle/>
        <a:p>
          <a:pPr marL="0" lvl="0" indent="0" algn="ctr" defTabSz="1155700">
            <a:lnSpc>
              <a:spcPct val="90000"/>
            </a:lnSpc>
            <a:spcBef>
              <a:spcPct val="0"/>
            </a:spcBef>
            <a:spcAft>
              <a:spcPct val="35000"/>
            </a:spcAft>
            <a:buNone/>
          </a:pPr>
          <a:r>
            <a:rPr lang="en-GB" sz="2600" kern="1200" dirty="0">
              <a:latin typeface="Consolas" panose="020B0609020204030204" pitchFamily="49" charset="0"/>
            </a:rPr>
            <a:t>OUTCOMES &amp; CONCLUSIONS</a:t>
          </a:r>
        </a:p>
      </dsp:txBody>
      <dsp:txXfrm rot="10800000">
        <a:off x="1765099" y="0"/>
        <a:ext cx="5501675" cy="667777"/>
      </dsp:txXfrm>
    </dsp:sp>
    <dsp:sp modelId="{55F97804-03CF-4932-8ED9-984D2B6E0603}">
      <dsp:nvSpPr>
        <dsp:cNvPr id="0" name=""/>
        <dsp:cNvSpPr/>
      </dsp:nvSpPr>
      <dsp:spPr>
        <a:xfrm>
          <a:off x="954917" y="0"/>
          <a:ext cx="667777" cy="66777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group ones group project where we are looking at the crimes committed in the west midlands during the two months of August 2020 and august 2021.</a:t>
            </a:r>
          </a:p>
        </p:txBody>
      </p:sp>
      <p:sp>
        <p:nvSpPr>
          <p:cNvPr id="4" name="Slide Number Placeholder 3"/>
          <p:cNvSpPr>
            <a:spLocks noGrp="1"/>
          </p:cNvSpPr>
          <p:nvPr>
            <p:ph type="sldNum" sz="quarter" idx="5"/>
          </p:nvPr>
        </p:nvSpPr>
        <p:spPr/>
        <p:txBody>
          <a:bodyPr/>
          <a:lstStyle/>
          <a:p>
            <a:fld id="{3733D7A2-C585-48BF-BF8C-C21FDC051F77}" type="slidenum">
              <a:rPr lang="en-US" smtClean="0"/>
              <a:t>1</a:t>
            </a:fld>
            <a:endParaRPr lang="en-US" dirty="0"/>
          </a:p>
        </p:txBody>
      </p:sp>
    </p:spTree>
    <p:extLst>
      <p:ext uri="{BB962C8B-B14F-4D97-AF65-F5344CB8AC3E}">
        <p14:creationId xmlns:p14="http://schemas.microsoft.com/office/powerpoint/2010/main" val="2712259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thought it would be interesting to look at the most popular crime type “violence and sexual offences” and to see where these crimes were committed specifically looking at the university of Birmingham and surrounding areas of Birmingham. We can see there is a slight increase in 2021 compared to 2020.</a:t>
            </a:r>
          </a:p>
        </p:txBody>
      </p:sp>
      <p:sp>
        <p:nvSpPr>
          <p:cNvPr id="4" name="Slide Number Placeholder 3"/>
          <p:cNvSpPr>
            <a:spLocks noGrp="1"/>
          </p:cNvSpPr>
          <p:nvPr>
            <p:ph type="sldNum" sz="quarter" idx="5"/>
          </p:nvPr>
        </p:nvSpPr>
        <p:spPr/>
        <p:txBody>
          <a:bodyPr/>
          <a:lstStyle/>
          <a:p>
            <a:fld id="{3733D7A2-C585-48BF-BF8C-C21FDC051F77}" type="slidenum">
              <a:rPr lang="en-US" smtClean="0"/>
              <a:t>11</a:t>
            </a:fld>
            <a:endParaRPr lang="en-US" dirty="0"/>
          </a:p>
        </p:txBody>
      </p:sp>
    </p:spTree>
    <p:extLst>
      <p:ext uri="{BB962C8B-B14F-4D97-AF65-F5344CB8AC3E}">
        <p14:creationId xmlns:p14="http://schemas.microsoft.com/office/powerpoint/2010/main" val="3406173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thought it would be interesting to look at where the anti-social behaviour crimes were reported, also focusing at the area around the university of Birmingham as this was the only crime type which decreased from 2020 to 2021.</a:t>
            </a:r>
          </a:p>
        </p:txBody>
      </p:sp>
      <p:sp>
        <p:nvSpPr>
          <p:cNvPr id="4" name="Slide Number Placeholder 3"/>
          <p:cNvSpPr>
            <a:spLocks noGrp="1"/>
          </p:cNvSpPr>
          <p:nvPr>
            <p:ph type="sldNum" sz="quarter" idx="5"/>
          </p:nvPr>
        </p:nvSpPr>
        <p:spPr/>
        <p:txBody>
          <a:bodyPr/>
          <a:lstStyle/>
          <a:p>
            <a:fld id="{3733D7A2-C585-48BF-BF8C-C21FDC051F77}" type="slidenum">
              <a:rPr lang="en-US" smtClean="0"/>
              <a:t>12</a:t>
            </a:fld>
            <a:endParaRPr lang="en-US" dirty="0"/>
          </a:p>
        </p:txBody>
      </p:sp>
    </p:spTree>
    <p:extLst>
      <p:ext uri="{BB962C8B-B14F-4D97-AF65-F5344CB8AC3E}">
        <p14:creationId xmlns:p14="http://schemas.microsoft.com/office/powerpoint/2010/main" val="15470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as we can see there was a noticeable increase in the amount of crimes committed in 2020 compared to 2021 which is what we had predicted.</a:t>
            </a:r>
          </a:p>
          <a:p>
            <a:r>
              <a:rPr lang="en-GB" dirty="0"/>
              <a:t>We can only assume this was because of the covid-19 pandemic and the effects it had on individuals, the community, organisations and the country as a whole. The effect of people being furloughed, made redundant, working from home, not going to school and not socialising as much could have resulted in the crime difference we have seen.</a:t>
            </a:r>
          </a:p>
          <a:p>
            <a:r>
              <a:rPr lang="en-GB" dirty="0"/>
              <a:t>We hope you have enjoyed our presentation and we now welcome any questions.</a:t>
            </a:r>
          </a:p>
        </p:txBody>
      </p:sp>
      <p:sp>
        <p:nvSpPr>
          <p:cNvPr id="4" name="Slide Number Placeholder 3"/>
          <p:cNvSpPr>
            <a:spLocks noGrp="1"/>
          </p:cNvSpPr>
          <p:nvPr>
            <p:ph type="sldNum" sz="quarter" idx="5"/>
          </p:nvPr>
        </p:nvSpPr>
        <p:spPr/>
        <p:txBody>
          <a:bodyPr/>
          <a:lstStyle/>
          <a:p>
            <a:fld id="{3733D7A2-C585-48BF-BF8C-C21FDC051F77}" type="slidenum">
              <a:rPr lang="en-US" smtClean="0"/>
              <a:t>13</a:t>
            </a:fld>
            <a:endParaRPr lang="en-US" dirty="0"/>
          </a:p>
        </p:txBody>
      </p:sp>
    </p:spTree>
    <p:extLst>
      <p:ext uri="{BB962C8B-B14F-4D97-AF65-F5344CB8AC3E}">
        <p14:creationId xmlns:p14="http://schemas.microsoft.com/office/powerpoint/2010/main" val="534759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start off by introducing our topic and what our predictions were before we started our data exploration and how we cleaned our data. We will then go on to answer the following questions, is there a significant difference in the number of crimes across both months? What were the most common crime types and are they the same for both months? What were the different crime outcomes and where these crimes were committed. We will then end on our project outcomes and conclusions. </a:t>
            </a:r>
          </a:p>
        </p:txBody>
      </p:sp>
      <p:sp>
        <p:nvSpPr>
          <p:cNvPr id="4" name="Slide Number Placeholder 3"/>
          <p:cNvSpPr>
            <a:spLocks noGrp="1"/>
          </p:cNvSpPr>
          <p:nvPr>
            <p:ph type="sldNum" sz="quarter" idx="5"/>
          </p:nvPr>
        </p:nvSpPr>
        <p:spPr/>
        <p:txBody>
          <a:bodyPr/>
          <a:lstStyle/>
          <a:p>
            <a:fld id="{3733D7A2-C585-48BF-BF8C-C21FDC051F77}" type="slidenum">
              <a:rPr lang="en-US" smtClean="0"/>
              <a:t>2</a:t>
            </a:fld>
            <a:endParaRPr lang="en-US" dirty="0"/>
          </a:p>
        </p:txBody>
      </p:sp>
    </p:spTree>
    <p:extLst>
      <p:ext uri="{BB962C8B-B14F-4D97-AF65-F5344CB8AC3E}">
        <p14:creationId xmlns:p14="http://schemas.microsoft.com/office/powerpoint/2010/main" val="63006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Times New Roman" panose="02020603050405020304" pitchFamily="18" charset="0"/>
              </a:rPr>
              <a:t>If I were to ask you about 2020 and 2021, I’m sure for most of us the covid-19 pandemic will be the first thing to come to mind. It impacted all of us in many different ways from how we work through to our personal lives, global economics, spending habits etc </a:t>
            </a:r>
            <a:r>
              <a:rPr lang="en-GB" b="0" i="0" dirty="0" err="1">
                <a:solidFill>
                  <a:srgbClr val="000000"/>
                </a:solidFill>
                <a:effectLst/>
                <a:latin typeface="Times New Roman" panose="02020603050405020304" pitchFamily="18" charset="0"/>
              </a:rPr>
              <a:t>etc</a:t>
            </a:r>
            <a:r>
              <a:rPr lang="en-GB" b="0" i="0" dirty="0">
                <a:solidFill>
                  <a:srgbClr val="000000"/>
                </a:solidFill>
                <a:effectLst/>
                <a:latin typeface="Times New Roman" panose="02020603050405020304" pitchFamily="18" charset="0"/>
              </a:rPr>
              <a:t>. In our project we decided to check whether the pandemic also influenced crime rate in the west midlands specifically looking at the month of August in 2020 and 2021.</a:t>
            </a:r>
          </a:p>
          <a:p>
            <a:pPr algn="l"/>
            <a:r>
              <a:rPr lang="en-GB" dirty="0"/>
              <a:t>We predicted that there would be less crimes committed in 2020 due to most of the population either working from home or on furlough, which meant that there were less people in public and therefore less crime. There were also stricter lockdown laws and many people were still following government recommendations to stay at home compared to 2021 were the rules were more relaxed. </a:t>
            </a:r>
          </a:p>
          <a:p>
            <a:pPr algn="l"/>
            <a:endParaRPr lang="en-GB" b="0" i="0" dirty="0">
              <a:solidFill>
                <a:srgbClr val="000000"/>
              </a:solidFill>
              <a:effectLst/>
              <a:latin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3</a:t>
            </a:fld>
            <a:endParaRPr lang="en-US" dirty="0"/>
          </a:p>
        </p:txBody>
      </p:sp>
    </p:spTree>
    <p:extLst>
      <p:ext uri="{BB962C8B-B14F-4D97-AF65-F5344CB8AC3E}">
        <p14:creationId xmlns:p14="http://schemas.microsoft.com/office/powerpoint/2010/main" val="141453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Times New Roman" panose="02020603050405020304" pitchFamily="18" charset="0"/>
              </a:rPr>
              <a:t>We started off by obtaining our data from data.police.uk- API documentation. </a:t>
            </a:r>
          </a:p>
          <a:p>
            <a:pPr algn="l"/>
            <a:r>
              <a:rPr lang="en-GB" b="0" i="0" dirty="0">
                <a:solidFill>
                  <a:srgbClr val="000000"/>
                </a:solidFill>
                <a:effectLst/>
                <a:latin typeface="Times New Roman" panose="02020603050405020304" pitchFamily="18" charset="0"/>
              </a:rPr>
              <a:t>We downloaded 2 CSV files which contained the crime data from August 2020 and August 2021 reported by the west midlands police. </a:t>
            </a:r>
          </a:p>
          <a:p>
            <a:pPr algn="l"/>
            <a:r>
              <a:rPr lang="en-GB" b="0" i="0" dirty="0">
                <a:solidFill>
                  <a:srgbClr val="000000"/>
                </a:solidFill>
                <a:effectLst/>
                <a:latin typeface="Times New Roman" panose="02020603050405020304" pitchFamily="18" charset="0"/>
              </a:rPr>
              <a:t>We then imported our data and put them into </a:t>
            </a:r>
            <a:r>
              <a:rPr lang="en-GB" b="0" i="0" dirty="0" err="1">
                <a:solidFill>
                  <a:srgbClr val="000000"/>
                </a:solidFill>
                <a:effectLst/>
                <a:latin typeface="Times New Roman" panose="02020603050405020304" pitchFamily="18" charset="0"/>
              </a:rPr>
              <a:t>dataframes</a:t>
            </a:r>
            <a:r>
              <a:rPr lang="en-GB" b="0" i="0" dirty="0">
                <a:solidFill>
                  <a:srgbClr val="000000"/>
                </a:solidFill>
                <a:effectLst/>
                <a:latin typeface="Times New Roman" panose="02020603050405020304" pitchFamily="18" charset="0"/>
              </a:rPr>
              <a:t> using Pandas.</a:t>
            </a:r>
          </a:p>
          <a:p>
            <a:pPr algn="l"/>
            <a:r>
              <a:rPr lang="en-GB" b="0" i="0" dirty="0">
                <a:solidFill>
                  <a:srgbClr val="000000"/>
                </a:solidFill>
                <a:effectLst/>
                <a:latin typeface="Times New Roman" panose="02020603050405020304" pitchFamily="18" charset="0"/>
              </a:rPr>
              <a:t>Both files contained a large amount of data with roughly 30,000 rows each across 12 columns. </a:t>
            </a:r>
          </a:p>
          <a:p>
            <a:pPr algn="l"/>
            <a:r>
              <a:rPr lang="en-GB" b="0" i="0" dirty="0">
                <a:solidFill>
                  <a:srgbClr val="000000"/>
                </a:solidFill>
                <a:effectLst/>
                <a:latin typeface="Times New Roman" panose="02020603050405020304" pitchFamily="18" charset="0"/>
              </a:rPr>
              <a:t>After merging both data frames, removing unwanted columns and removing rows which contained empty cells, we were left with our final </a:t>
            </a:r>
            <a:r>
              <a:rPr lang="en-GB" b="0" i="0" dirty="0" err="1">
                <a:solidFill>
                  <a:srgbClr val="000000"/>
                </a:solidFill>
                <a:effectLst/>
                <a:latin typeface="Times New Roman" panose="02020603050405020304" pitchFamily="18" charset="0"/>
              </a:rPr>
              <a:t>dataframe</a:t>
            </a:r>
            <a:r>
              <a:rPr lang="en-GB" b="0" i="0" dirty="0">
                <a:solidFill>
                  <a:srgbClr val="000000"/>
                </a:solidFill>
                <a:effectLst/>
                <a:latin typeface="Times New Roman" panose="02020603050405020304" pitchFamily="18" charset="0"/>
              </a:rPr>
              <a:t> that had approximately 53 thousand rows and 7 columns and is what we used to perform our data exploration.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New Roman" panose="02020603050405020304" pitchFamily="18" charset="0"/>
              </a:rPr>
              <a:t>53000 crimes in 2 months comes to just under one thousand reported crimes each day, I think we’ve all picked the wrong area to live in.</a:t>
            </a:r>
          </a:p>
          <a:p>
            <a:pPr algn="l"/>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4</a:t>
            </a:fld>
            <a:endParaRPr lang="en-US" dirty="0"/>
          </a:p>
        </p:txBody>
      </p:sp>
    </p:spTree>
    <p:extLst>
      <p:ext uri="{BB962C8B-B14F-4D97-AF65-F5344CB8AC3E}">
        <p14:creationId xmlns:p14="http://schemas.microsoft.com/office/powerpoint/2010/main" val="3416446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Times New Roman" panose="02020603050405020304" pitchFamily="18" charset="0"/>
              </a:rPr>
              <a:t>Our first question is: is there a difference in the total number of crimes between these 2 months?</a:t>
            </a:r>
          </a:p>
          <a:p>
            <a:r>
              <a:rPr lang="en-GB" b="0" i="0" dirty="0">
                <a:solidFill>
                  <a:srgbClr val="1D1C1D"/>
                </a:solidFill>
                <a:effectLst/>
                <a:latin typeface="Slack-Lato"/>
              </a:rPr>
              <a:t>If you take a look at this bar chart, you can easily tell in which year were the most amount of crimes committed.</a:t>
            </a:r>
          </a:p>
          <a:p>
            <a:r>
              <a:rPr lang="en-GB" b="0" i="0" dirty="0">
                <a:solidFill>
                  <a:srgbClr val="1D1C1D"/>
                </a:solidFill>
                <a:effectLst/>
                <a:latin typeface="Slack-Lato"/>
              </a:rPr>
              <a:t>2021 saw an increase of 25% in crimes committed compared to 2020. </a:t>
            </a:r>
          </a:p>
          <a:p>
            <a:r>
              <a:rPr lang="en-GB" b="0" i="0" dirty="0">
                <a:solidFill>
                  <a:srgbClr val="000000"/>
                </a:solidFill>
                <a:effectLst/>
                <a:latin typeface="Times New Roman" panose="02020603050405020304" pitchFamily="18" charset="0"/>
              </a:rPr>
              <a:t>To get the total number of crimes for each year, we locked the </a:t>
            </a:r>
            <a:r>
              <a:rPr lang="en-GB" b="0" i="0" dirty="0" err="1">
                <a:solidFill>
                  <a:srgbClr val="000000"/>
                </a:solidFill>
                <a:effectLst/>
                <a:latin typeface="Times New Roman" panose="02020603050405020304" pitchFamily="18" charset="0"/>
              </a:rPr>
              <a:t>dataframe</a:t>
            </a:r>
            <a:r>
              <a:rPr lang="en-GB" b="0" i="0" dirty="0">
                <a:solidFill>
                  <a:srgbClr val="000000"/>
                </a:solidFill>
                <a:effectLst/>
                <a:latin typeface="Times New Roman" panose="02020603050405020304" pitchFamily="18" charset="0"/>
              </a:rPr>
              <a:t> for 2020 and 2021 and counted the values by “Crime ID”.</a:t>
            </a:r>
          </a:p>
          <a:p>
            <a:r>
              <a:rPr lang="en-GB" b="0" i="0" dirty="0">
                <a:solidFill>
                  <a:srgbClr val="000000"/>
                </a:solidFill>
                <a:effectLst/>
                <a:latin typeface="Times New Roman" panose="02020603050405020304" pitchFamily="18" charset="0"/>
              </a:rPr>
              <a:t>This was unique for each crime. </a:t>
            </a:r>
          </a:p>
          <a:p>
            <a:r>
              <a:rPr lang="en-GB" b="0" i="0" dirty="0">
                <a:solidFill>
                  <a:srgbClr val="000000"/>
                </a:solidFill>
                <a:effectLst/>
                <a:latin typeface="Times New Roman" panose="02020603050405020304" pitchFamily="18" charset="0"/>
              </a:rPr>
              <a:t>The results were then placed in a new data frame and this bar chart was created for easy visualisation.</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5</a:t>
            </a:fld>
            <a:endParaRPr lang="en-US" dirty="0"/>
          </a:p>
        </p:txBody>
      </p:sp>
    </p:spTree>
    <p:extLst>
      <p:ext uri="{BB962C8B-B14F-4D97-AF65-F5344CB8AC3E}">
        <p14:creationId xmlns:p14="http://schemas.microsoft.com/office/powerpoint/2010/main" val="3288474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Times New Roman" panose="02020603050405020304" pitchFamily="18" charset="0"/>
              </a:rPr>
              <a:t>Our second question is: what are the top 5 types of crime and if the same trend is observed in specific types of crimes across both months?</a:t>
            </a:r>
          </a:p>
          <a:p>
            <a:pPr algn="l"/>
            <a:r>
              <a:rPr lang="en-GB" b="0" i="0" dirty="0">
                <a:solidFill>
                  <a:srgbClr val="000000"/>
                </a:solidFill>
                <a:effectLst/>
                <a:latin typeface="Times New Roman" panose="02020603050405020304" pitchFamily="18" charset="0"/>
              </a:rPr>
              <a:t>As the crimes were grouped into so many categories, we selected the top 5 for each year for further comparison and analysis.</a:t>
            </a:r>
          </a:p>
          <a:p>
            <a:pPr algn="l"/>
            <a:r>
              <a:rPr lang="en-GB" b="0" i="0" dirty="0">
                <a:solidFill>
                  <a:srgbClr val="000000"/>
                </a:solidFill>
                <a:effectLst/>
                <a:latin typeface="Times New Roman" panose="02020603050405020304" pitchFamily="18" charset="0"/>
              </a:rPr>
              <a:t>In order to find the top 5, we created a new </a:t>
            </a:r>
            <a:r>
              <a:rPr lang="en-GB" b="0" i="0" dirty="0" err="1">
                <a:solidFill>
                  <a:srgbClr val="000000"/>
                </a:solidFill>
                <a:effectLst/>
                <a:latin typeface="Times New Roman" panose="02020603050405020304" pitchFamily="18" charset="0"/>
              </a:rPr>
              <a:t>dataframe</a:t>
            </a:r>
            <a:r>
              <a:rPr lang="en-GB" b="0" i="0" dirty="0">
                <a:solidFill>
                  <a:srgbClr val="000000"/>
                </a:solidFill>
                <a:effectLst/>
                <a:latin typeface="Times New Roman" panose="02020603050405020304" pitchFamily="18" charset="0"/>
              </a:rPr>
              <a:t> by locking by “month” and grouping by “crime type”.  This consisted of three columns, the type of crime and the years 2020 and 2021. </a:t>
            </a:r>
          </a:p>
          <a:p>
            <a:pPr algn="l"/>
            <a:r>
              <a:rPr lang="en-GB" b="0" i="0" dirty="0">
                <a:solidFill>
                  <a:srgbClr val="000000"/>
                </a:solidFill>
                <a:effectLst/>
                <a:latin typeface="Times New Roman" panose="02020603050405020304" pitchFamily="18" charset="0"/>
              </a:rPr>
              <a:t>The results were then added to a new data frame for simplicity in building new visualisations.</a:t>
            </a:r>
          </a:p>
          <a:p>
            <a:pPr algn="l"/>
            <a:r>
              <a:rPr lang="en-GB" b="0" i="0" dirty="0">
                <a:solidFill>
                  <a:srgbClr val="000000"/>
                </a:solidFill>
                <a:effectLst/>
                <a:latin typeface="Times New Roman" panose="02020603050405020304" pitchFamily="18" charset="0"/>
              </a:rPr>
              <a:t>The bar chart on the right shows the top 5 crime types: “anti-social behaviour, criminal damage and arson, public order, vehicle crime, and violence and sexual offences”. </a:t>
            </a:r>
          </a:p>
          <a:p>
            <a:pPr algn="l"/>
            <a:r>
              <a:rPr lang="en-GB" b="0" i="0" dirty="0">
                <a:solidFill>
                  <a:srgbClr val="000000"/>
                </a:solidFill>
                <a:effectLst/>
                <a:latin typeface="Times New Roman" panose="02020603050405020304" pitchFamily="18" charset="0"/>
              </a:rPr>
              <a:t>And on the right we have them displayed in </a:t>
            </a:r>
            <a:r>
              <a:rPr lang="en-GB" b="0" i="0" dirty="0" err="1">
                <a:solidFill>
                  <a:srgbClr val="000000"/>
                </a:solidFill>
                <a:effectLst/>
                <a:latin typeface="Times New Roman" panose="02020603050405020304" pitchFamily="18" charset="0"/>
              </a:rPr>
              <a:t>piecharts</a:t>
            </a:r>
            <a:r>
              <a:rPr lang="en-GB" b="0" i="0" dirty="0">
                <a:solidFill>
                  <a:srgbClr val="000000"/>
                </a:solidFill>
                <a:effectLst/>
                <a:latin typeface="Times New Roman" panose="02020603050405020304" pitchFamily="18" charset="0"/>
              </a:rPr>
              <a:t> with 2020 at the top and 2021 below. The percentages displayed are the percentages of each crime type in the top 5 rather than as a percentage from the total crime amount.</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6</a:t>
            </a:fld>
            <a:endParaRPr lang="en-US" dirty="0"/>
          </a:p>
        </p:txBody>
      </p:sp>
    </p:spTree>
    <p:extLst>
      <p:ext uri="{BB962C8B-B14F-4D97-AF65-F5344CB8AC3E}">
        <p14:creationId xmlns:p14="http://schemas.microsoft.com/office/powerpoint/2010/main" val="97548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 though violence and sexual offences had the </a:t>
            </a:r>
            <a:r>
              <a:rPr lang="en-GB" dirty="0" err="1"/>
              <a:t>gratest</a:t>
            </a:r>
            <a:r>
              <a:rPr lang="en-GB" dirty="0"/>
              <a:t> gap between both months, anti-social behaviour crimes were the only category where the number of crimes actually decreased from 2020 to 2021. this was by about 50% .</a:t>
            </a:r>
          </a:p>
          <a:p>
            <a:r>
              <a:rPr lang="en-GB" sz="1800" dirty="0">
                <a:solidFill>
                  <a:srgbClr val="24292F"/>
                </a:solidFill>
                <a:effectLst/>
                <a:latin typeface="Segoe UI" panose="020B0502040204020203" pitchFamily="34" charset="0"/>
                <a:ea typeface="Times New Roman" panose="02020603050405020304" pitchFamily="18" charset="0"/>
              </a:rPr>
              <a:t>This might have been caused by frustration or boredom that many people felt in 2020 during the lockdown, but we are only data analysts and not social experts so we can only assume.</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7</a:t>
            </a:fld>
            <a:endParaRPr lang="en-US" dirty="0"/>
          </a:p>
        </p:txBody>
      </p:sp>
    </p:spTree>
    <p:extLst>
      <p:ext uri="{BB962C8B-B14F-4D97-AF65-F5344CB8AC3E}">
        <p14:creationId xmlns:p14="http://schemas.microsoft.com/office/powerpoint/2010/main" val="2540252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decided to look at the outcomes of all these crimes and if there were any changes during both years. </a:t>
            </a:r>
          </a:p>
          <a:p>
            <a:r>
              <a:rPr lang="en-GB" sz="1800" dirty="0">
                <a:solidFill>
                  <a:srgbClr val="24292F"/>
                </a:solidFill>
                <a:effectLst/>
                <a:latin typeface="Calibri" panose="020F0502020204030204" pitchFamily="34" charset="0"/>
                <a:ea typeface="Times New Roman" panose="02020603050405020304" pitchFamily="18" charset="0"/>
                <a:cs typeface="Calibri" panose="020F0502020204030204" pitchFamily="34" charset="0"/>
              </a:rPr>
              <a:t>It was very concerning to see that in August 2020, around 89% of reported crimes ended up as either “Unable to prosecute suspect” or “Investigation complete; no suspect identified”. For 2021 that slightly </a:t>
            </a:r>
            <a:r>
              <a:rPr lang="en-GB" sz="1800" dirty="0" err="1">
                <a:solidFill>
                  <a:srgbClr val="24292F"/>
                </a:solidFill>
                <a:effectLst/>
                <a:latin typeface="Calibri" panose="020F0502020204030204" pitchFamily="34" charset="0"/>
                <a:ea typeface="Times New Roman" panose="02020603050405020304" pitchFamily="18" charset="0"/>
                <a:cs typeface="Calibri" panose="020F0502020204030204" pitchFamily="34" charset="0"/>
              </a:rPr>
              <a:t>increasesd</a:t>
            </a:r>
            <a:r>
              <a:rPr lang="en-GB" sz="1800" dirty="0">
                <a:solidFill>
                  <a:srgbClr val="24292F"/>
                </a:solidFill>
                <a:effectLst/>
                <a:latin typeface="Calibri" panose="020F0502020204030204" pitchFamily="34" charset="0"/>
                <a:ea typeface="Times New Roman" panose="02020603050405020304" pitchFamily="18" charset="0"/>
                <a:cs typeface="Calibri" panose="020F0502020204030204" pitchFamily="34" charset="0"/>
              </a:rPr>
              <a:t> to 90%. You can see this presented on the pie charts on the left with 2020 at the top and 2021 below.</a:t>
            </a:r>
          </a:p>
          <a:p>
            <a:r>
              <a:rPr lang="en-GB" sz="1800" dirty="0">
                <a:solidFill>
                  <a:srgbClr val="24292F"/>
                </a:solidFill>
                <a:effectLst/>
                <a:latin typeface="Calibri" panose="020F0502020204030204" pitchFamily="34" charset="0"/>
                <a:cs typeface="Calibri" panose="020F0502020204030204" pitchFamily="34" charset="0"/>
              </a:rPr>
              <a:t>The bar chart on the right presents the same outcomes this time side by side for easier comparison.</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8</a:t>
            </a:fld>
            <a:endParaRPr lang="en-US" dirty="0"/>
          </a:p>
        </p:txBody>
      </p:sp>
    </p:spTree>
    <p:extLst>
      <p:ext uri="{BB962C8B-B14F-4D97-AF65-F5344CB8AC3E}">
        <p14:creationId xmlns:p14="http://schemas.microsoft.com/office/powerpoint/2010/main" val="1059668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next look at where the crimes were committed and if there are any specific hotspots? </a:t>
            </a:r>
          </a:p>
          <a:p>
            <a:r>
              <a:rPr lang="en-GB" dirty="0"/>
              <a:t>As predicted, Birmingham town centre appears to be the most attractive area for criminals across both years.</a:t>
            </a:r>
          </a:p>
          <a:p>
            <a:r>
              <a:rPr lang="en-GB" dirty="0"/>
              <a:t>Going by these heatmaps, if </a:t>
            </a:r>
            <a:r>
              <a:rPr lang="en-GB" dirty="0" err="1"/>
              <a:t>youre</a:t>
            </a:r>
            <a:r>
              <a:rPr lang="en-GB" dirty="0"/>
              <a:t> looking to move areas… we recommend leaving Birmingham, but if you insist on staying, there is a nice clean patch here around the </a:t>
            </a:r>
            <a:r>
              <a:rPr lang="en-GB" dirty="0" err="1"/>
              <a:t>edgbaston</a:t>
            </a:r>
            <a:r>
              <a:rPr lang="en-GB" dirty="0"/>
              <a:t> cricket ground which looks fairly safe, which funnily enough is where I used to live. I however moved to </a:t>
            </a:r>
            <a:r>
              <a:rPr lang="en-GB" dirty="0" err="1"/>
              <a:t>erdington</a:t>
            </a:r>
            <a:r>
              <a:rPr lang="en-GB" dirty="0"/>
              <a:t> not long ago… and looking at these, I don’t think that was a wise decision.</a:t>
            </a:r>
          </a:p>
          <a:p>
            <a:r>
              <a:rPr lang="en-GB" dirty="0"/>
              <a:t>We only plotted the top 5 types of crime as unfortunately if I had left all of them in, the heatmap would look something along the lines of this.</a:t>
            </a:r>
          </a:p>
        </p:txBody>
      </p:sp>
      <p:sp>
        <p:nvSpPr>
          <p:cNvPr id="4" name="Slide Number Placeholder 3"/>
          <p:cNvSpPr>
            <a:spLocks noGrp="1"/>
          </p:cNvSpPr>
          <p:nvPr>
            <p:ph type="sldNum" sz="quarter" idx="5"/>
          </p:nvPr>
        </p:nvSpPr>
        <p:spPr/>
        <p:txBody>
          <a:bodyPr/>
          <a:lstStyle/>
          <a:p>
            <a:fld id="{3733D7A2-C585-48BF-BF8C-C21FDC051F77}" type="slidenum">
              <a:rPr lang="en-US" smtClean="0"/>
              <a:t>9</a:t>
            </a:fld>
            <a:endParaRPr lang="en-US" dirty="0"/>
          </a:p>
        </p:txBody>
      </p:sp>
    </p:spTree>
    <p:extLst>
      <p:ext uri="{BB962C8B-B14F-4D97-AF65-F5344CB8AC3E}">
        <p14:creationId xmlns:p14="http://schemas.microsoft.com/office/powerpoint/2010/main" val="3798776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10/18/2022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10/18/2022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10/18/2022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10/18/2022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1000"/>
            <a:lum/>
          </a:blip>
          <a:srcRect/>
          <a:stretch>
            <a:fillRect t="-20000" b="-2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10/18/2022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police.uk/doc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1000"/>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101DF4-6E76-368B-473C-A3B23F04D635}"/>
              </a:ext>
            </a:extLst>
          </p:cNvPr>
          <p:cNvSpPr/>
          <p:nvPr/>
        </p:nvSpPr>
        <p:spPr>
          <a:xfrm>
            <a:off x="6949440" y="152400"/>
            <a:ext cx="4836160" cy="5262979"/>
          </a:xfrm>
          <a:prstGeom prst="rect">
            <a:avLst/>
          </a:prstGeom>
          <a:solidFill>
            <a:schemeClr val="bg2">
              <a:alpha val="77000"/>
            </a:schemeClr>
          </a:solidFill>
          <a:effectLst>
            <a:softEdge rad="25400"/>
          </a:effectLst>
        </p:spPr>
        <p:txBody>
          <a:bodyPr wrap="square" lIns="91440" tIns="45720" rIns="91440" bIns="45720">
            <a:spAutoFit/>
          </a:bodyPr>
          <a:lstStyle/>
          <a:p>
            <a:pPr algn="ctr"/>
            <a:r>
              <a:rPr lang="en-GB" sz="4800" b="1" dirty="0">
                <a:ln w="9525">
                  <a:solidFill>
                    <a:schemeClr val="accent5">
                      <a:lumMod val="75000"/>
                    </a:schemeClr>
                  </a:solidFill>
                  <a:prstDash val="solid"/>
                </a:ln>
                <a:solidFill>
                  <a:schemeClr val="accent5">
                    <a:lumMod val="50000"/>
                  </a:schemeClr>
                </a:solidFill>
                <a:latin typeface="Consolas" panose="020B0609020204030204" pitchFamily="49" charset="0"/>
              </a:rPr>
              <a:t>CRIME DIFFERENCE IN THE WEST MIDLANDS IN AUGUST 2020 VS AUGUST 2021</a:t>
            </a:r>
          </a:p>
        </p:txBody>
      </p:sp>
      <p:sp>
        <p:nvSpPr>
          <p:cNvPr id="2" name="TextBox 1">
            <a:extLst>
              <a:ext uri="{FF2B5EF4-FFF2-40B4-BE49-F238E27FC236}">
                <a16:creationId xmlns:a16="http://schemas.microsoft.com/office/drawing/2014/main" id="{9B895684-2DE5-3D68-F225-EE4D49059987}"/>
              </a:ext>
            </a:extLst>
          </p:cNvPr>
          <p:cNvSpPr txBox="1"/>
          <p:nvPr/>
        </p:nvSpPr>
        <p:spPr>
          <a:xfrm>
            <a:off x="6634480" y="6167120"/>
            <a:ext cx="4693920" cy="646331"/>
          </a:xfrm>
          <a:prstGeom prst="rect">
            <a:avLst/>
          </a:prstGeom>
          <a:solidFill>
            <a:schemeClr val="accent1">
              <a:alpha val="51000"/>
            </a:schemeClr>
          </a:solidFill>
        </p:spPr>
        <p:txBody>
          <a:bodyPr wrap="square" rtlCol="0">
            <a:spAutoFit/>
          </a:bodyPr>
          <a:lstStyle/>
          <a:p>
            <a:r>
              <a:rPr lang="en-GB" dirty="0"/>
              <a:t>Group 1 - </a:t>
            </a:r>
            <a:r>
              <a:rPr lang="en-GB" sz="1800" dirty="0">
                <a:effectLst/>
                <a:latin typeface="Calibri" panose="020F0502020204030204" pitchFamily="34" charset="0"/>
                <a:ea typeface="Calibri" panose="020F0502020204030204" pitchFamily="34" charset="0"/>
                <a:cs typeface="Times New Roman" panose="02020603050405020304" pitchFamily="18" charset="0"/>
              </a:rPr>
              <a:t>Hibaa Aldubai, Farah Hayat,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Badrija</a:t>
            </a:r>
            <a:r>
              <a:rPr lang="en-GB" sz="1800" dirty="0">
                <a:effectLst/>
                <a:latin typeface="Calibri" panose="020F0502020204030204" pitchFamily="34" charset="0"/>
                <a:ea typeface="Calibri" panose="020F0502020204030204" pitchFamily="34" charset="0"/>
                <a:cs typeface="Times New Roman" panose="02020603050405020304" pitchFamily="18" charset="0"/>
              </a:rPr>
              <a:t> Khalifa, Kazimierz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Lubas</a:t>
            </a:r>
            <a:r>
              <a:rPr lang="en-GB" sz="1800" dirty="0">
                <a:effectLst/>
                <a:latin typeface="Calibri" panose="020F0502020204030204" pitchFamily="34" charset="0"/>
                <a:ea typeface="Calibri" panose="020F0502020204030204" pitchFamily="34" charset="0"/>
                <a:cs typeface="Times New Roman" panose="02020603050405020304" pitchFamily="18" charset="0"/>
              </a:rPr>
              <a:t>, Anderson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Safo</a:t>
            </a:r>
            <a:endParaRPr lang="en-GB" dirty="0"/>
          </a:p>
        </p:txBody>
      </p:sp>
    </p:spTree>
    <p:extLst>
      <p:ext uri="{BB962C8B-B14F-4D97-AF65-F5344CB8AC3E}">
        <p14:creationId xmlns:p14="http://schemas.microsoft.com/office/powerpoint/2010/main" val="3042747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02A9A-C449-7D5C-84A2-E783536B66B4}"/>
              </a:ext>
            </a:extLst>
          </p:cNvPr>
          <p:cNvPicPr>
            <a:picLocks noChangeAspect="1"/>
          </p:cNvPicPr>
          <p:nvPr/>
        </p:nvPicPr>
        <p:blipFill>
          <a:blip r:embed="rId2"/>
          <a:stretch>
            <a:fillRect/>
          </a:stretch>
        </p:blipFill>
        <p:spPr>
          <a:xfrm>
            <a:off x="1816769" y="673769"/>
            <a:ext cx="8919410" cy="5017168"/>
          </a:xfrm>
          <a:prstGeom prst="rect">
            <a:avLst/>
          </a:prstGeom>
        </p:spPr>
      </p:pic>
    </p:spTree>
    <p:extLst>
      <p:ext uri="{BB962C8B-B14F-4D97-AF65-F5344CB8AC3E}">
        <p14:creationId xmlns:p14="http://schemas.microsoft.com/office/powerpoint/2010/main" val="3399541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10AD14-20C0-A55B-9E6C-2FD8B35617F5}"/>
              </a:ext>
            </a:extLst>
          </p:cNvPr>
          <p:cNvSpPr txBox="1">
            <a:spLocks/>
          </p:cNvSpPr>
          <p:nvPr/>
        </p:nvSpPr>
        <p:spPr>
          <a:xfrm>
            <a:off x="1703655" y="217488"/>
            <a:ext cx="9601200" cy="971232"/>
          </a:xfrm>
          <a:prstGeom prst="rect">
            <a:avLst/>
          </a:prstGeom>
          <a:solidFill>
            <a:schemeClr val="accent2">
              <a:lumMod val="50000"/>
              <a:alpha val="51000"/>
            </a:schemeClr>
          </a:solidFill>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VIOLENCE AND SEXUAL OFFENCES</a:t>
            </a:r>
          </a:p>
          <a:p>
            <a:pPr algn="ctr"/>
            <a:r>
              <a:rPr lang="en-GB" sz="3500" dirty="0">
                <a:solidFill>
                  <a:schemeClr val="bg1"/>
                </a:solidFill>
              </a:rPr>
              <a:t>University of Birmingham</a:t>
            </a:r>
          </a:p>
        </p:txBody>
      </p:sp>
      <p:pic>
        <p:nvPicPr>
          <p:cNvPr id="5" name="Picture 4">
            <a:extLst>
              <a:ext uri="{FF2B5EF4-FFF2-40B4-BE49-F238E27FC236}">
                <a16:creationId xmlns:a16="http://schemas.microsoft.com/office/drawing/2014/main" id="{F8DFF306-2D04-6E53-BE6D-DB5AB5319C61}"/>
              </a:ext>
            </a:extLst>
          </p:cNvPr>
          <p:cNvPicPr>
            <a:picLocks noChangeAspect="1"/>
          </p:cNvPicPr>
          <p:nvPr/>
        </p:nvPicPr>
        <p:blipFill>
          <a:blip r:embed="rId3"/>
          <a:stretch>
            <a:fillRect/>
          </a:stretch>
        </p:blipFill>
        <p:spPr>
          <a:xfrm>
            <a:off x="1094888" y="2461487"/>
            <a:ext cx="5001112" cy="2813125"/>
          </a:xfrm>
          <a:prstGeom prst="rect">
            <a:avLst/>
          </a:prstGeom>
        </p:spPr>
      </p:pic>
      <p:pic>
        <p:nvPicPr>
          <p:cNvPr id="6" name="Picture 5">
            <a:extLst>
              <a:ext uri="{FF2B5EF4-FFF2-40B4-BE49-F238E27FC236}">
                <a16:creationId xmlns:a16="http://schemas.microsoft.com/office/drawing/2014/main" id="{8088FEB0-C17B-D288-DC01-DD70E2BD8E1E}"/>
              </a:ext>
            </a:extLst>
          </p:cNvPr>
          <p:cNvPicPr>
            <a:picLocks noChangeAspect="1"/>
          </p:cNvPicPr>
          <p:nvPr/>
        </p:nvPicPr>
        <p:blipFill>
          <a:blip r:embed="rId4"/>
          <a:stretch>
            <a:fillRect/>
          </a:stretch>
        </p:blipFill>
        <p:spPr>
          <a:xfrm>
            <a:off x="6593839" y="2461487"/>
            <a:ext cx="5153697" cy="2813125"/>
          </a:xfrm>
          <a:prstGeom prst="rect">
            <a:avLst/>
          </a:prstGeom>
        </p:spPr>
      </p:pic>
      <p:grpSp>
        <p:nvGrpSpPr>
          <p:cNvPr id="7" name="Group 6">
            <a:extLst>
              <a:ext uri="{FF2B5EF4-FFF2-40B4-BE49-F238E27FC236}">
                <a16:creationId xmlns:a16="http://schemas.microsoft.com/office/drawing/2014/main" id="{9C73DAE6-FD32-4D34-9FB2-2302B7632CC0}"/>
              </a:ext>
            </a:extLst>
          </p:cNvPr>
          <p:cNvGrpSpPr/>
          <p:nvPr/>
        </p:nvGrpSpPr>
        <p:grpSpPr>
          <a:xfrm>
            <a:off x="3088640" y="1760856"/>
            <a:ext cx="6696568" cy="376872"/>
            <a:chOff x="3088640" y="1760856"/>
            <a:chExt cx="6696568" cy="376872"/>
          </a:xfrm>
        </p:grpSpPr>
        <p:sp>
          <p:nvSpPr>
            <p:cNvPr id="8" name="Title 1">
              <a:extLst>
                <a:ext uri="{FF2B5EF4-FFF2-40B4-BE49-F238E27FC236}">
                  <a16:creationId xmlns:a16="http://schemas.microsoft.com/office/drawing/2014/main" id="{D8B0DD93-42E1-8917-9315-895FC83716FD}"/>
                </a:ext>
              </a:extLst>
            </p:cNvPr>
            <p:cNvSpPr txBox="1">
              <a:spLocks/>
            </p:cNvSpPr>
            <p:nvPr/>
          </p:nvSpPr>
          <p:spPr>
            <a:xfrm>
              <a:off x="3088640"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2020</a:t>
              </a:r>
              <a:endParaRPr lang="en-GB" sz="2000" dirty="0"/>
            </a:p>
          </p:txBody>
        </p:sp>
        <p:sp>
          <p:nvSpPr>
            <p:cNvPr id="9" name="Title 1">
              <a:extLst>
                <a:ext uri="{FF2B5EF4-FFF2-40B4-BE49-F238E27FC236}">
                  <a16:creationId xmlns:a16="http://schemas.microsoft.com/office/drawing/2014/main" id="{228444DE-E023-2720-133B-FAB88AE3201D}"/>
                </a:ext>
              </a:extLst>
            </p:cNvPr>
            <p:cNvSpPr txBox="1">
              <a:spLocks/>
            </p:cNvSpPr>
            <p:nvPr/>
          </p:nvSpPr>
          <p:spPr>
            <a:xfrm>
              <a:off x="8827911"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2021</a:t>
              </a:r>
              <a:endParaRPr lang="en-GB" sz="2000" dirty="0"/>
            </a:p>
          </p:txBody>
        </p:sp>
      </p:grpSp>
    </p:spTree>
    <p:extLst>
      <p:ext uri="{BB962C8B-B14F-4D97-AF65-F5344CB8AC3E}">
        <p14:creationId xmlns:p14="http://schemas.microsoft.com/office/powerpoint/2010/main" val="226324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8CB069-0DC0-C9C4-5E34-62636F49C320}"/>
              </a:ext>
            </a:extLst>
          </p:cNvPr>
          <p:cNvPicPr>
            <a:picLocks noGrp="1" noChangeAspect="1"/>
          </p:cNvPicPr>
          <p:nvPr>
            <p:ph idx="1"/>
          </p:nvPr>
        </p:nvPicPr>
        <p:blipFill>
          <a:blip r:embed="rId3"/>
          <a:stretch>
            <a:fillRect/>
          </a:stretch>
        </p:blipFill>
        <p:spPr>
          <a:xfrm>
            <a:off x="6327354" y="2364702"/>
            <a:ext cx="5001113" cy="2813126"/>
          </a:xfrm>
        </p:spPr>
      </p:pic>
      <p:pic>
        <p:nvPicPr>
          <p:cNvPr id="7" name="Picture 6">
            <a:extLst>
              <a:ext uri="{FF2B5EF4-FFF2-40B4-BE49-F238E27FC236}">
                <a16:creationId xmlns:a16="http://schemas.microsoft.com/office/drawing/2014/main" id="{5C854F1E-3911-EB8C-1A66-526A9FB8A23F}"/>
              </a:ext>
            </a:extLst>
          </p:cNvPr>
          <p:cNvPicPr>
            <a:picLocks noChangeAspect="1"/>
          </p:cNvPicPr>
          <p:nvPr/>
        </p:nvPicPr>
        <p:blipFill>
          <a:blip r:embed="rId4"/>
          <a:stretch>
            <a:fillRect/>
          </a:stretch>
        </p:blipFill>
        <p:spPr>
          <a:xfrm>
            <a:off x="1094887" y="2364702"/>
            <a:ext cx="5001113" cy="2813126"/>
          </a:xfrm>
          <a:prstGeom prst="rect">
            <a:avLst/>
          </a:prstGeom>
        </p:spPr>
      </p:pic>
      <p:sp>
        <p:nvSpPr>
          <p:cNvPr id="2" name="Title 1">
            <a:extLst>
              <a:ext uri="{FF2B5EF4-FFF2-40B4-BE49-F238E27FC236}">
                <a16:creationId xmlns:a16="http://schemas.microsoft.com/office/drawing/2014/main" id="{1DB497F6-C845-07CF-FC38-1F9419E2795B}"/>
              </a:ext>
            </a:extLst>
          </p:cNvPr>
          <p:cNvSpPr txBox="1">
            <a:spLocks/>
          </p:cNvSpPr>
          <p:nvPr/>
        </p:nvSpPr>
        <p:spPr>
          <a:xfrm>
            <a:off x="1703655" y="217488"/>
            <a:ext cx="9601200" cy="971232"/>
          </a:xfrm>
          <a:prstGeom prst="rect">
            <a:avLst/>
          </a:prstGeom>
          <a:solidFill>
            <a:schemeClr val="accent2">
              <a:lumMod val="50000"/>
              <a:alpha val="51000"/>
            </a:schemeClr>
          </a:solidFill>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ANTI-SOCIAL BEHAVIOUR </a:t>
            </a:r>
          </a:p>
          <a:p>
            <a:pPr algn="ctr"/>
            <a:r>
              <a:rPr lang="en-GB" sz="3500" dirty="0">
                <a:solidFill>
                  <a:schemeClr val="bg1"/>
                </a:solidFill>
              </a:rPr>
              <a:t>University of Birmingham</a:t>
            </a:r>
          </a:p>
        </p:txBody>
      </p:sp>
      <p:grpSp>
        <p:nvGrpSpPr>
          <p:cNvPr id="4" name="Group 3">
            <a:extLst>
              <a:ext uri="{FF2B5EF4-FFF2-40B4-BE49-F238E27FC236}">
                <a16:creationId xmlns:a16="http://schemas.microsoft.com/office/drawing/2014/main" id="{46D00AF4-4FA2-A2C5-5A15-F64C3A6BC979}"/>
              </a:ext>
            </a:extLst>
          </p:cNvPr>
          <p:cNvGrpSpPr/>
          <p:nvPr/>
        </p:nvGrpSpPr>
        <p:grpSpPr>
          <a:xfrm>
            <a:off x="3088640" y="1760856"/>
            <a:ext cx="6696568" cy="376872"/>
            <a:chOff x="3088640" y="1760856"/>
            <a:chExt cx="6696568" cy="376872"/>
          </a:xfrm>
        </p:grpSpPr>
        <p:sp>
          <p:nvSpPr>
            <p:cNvPr id="6" name="Title 1">
              <a:extLst>
                <a:ext uri="{FF2B5EF4-FFF2-40B4-BE49-F238E27FC236}">
                  <a16:creationId xmlns:a16="http://schemas.microsoft.com/office/drawing/2014/main" id="{F77A62E2-DAD4-A707-EF50-40F412E4E828}"/>
                </a:ext>
              </a:extLst>
            </p:cNvPr>
            <p:cNvSpPr txBox="1">
              <a:spLocks/>
            </p:cNvSpPr>
            <p:nvPr/>
          </p:nvSpPr>
          <p:spPr>
            <a:xfrm>
              <a:off x="3088640"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2020</a:t>
              </a:r>
              <a:endParaRPr lang="en-GB" sz="2000" dirty="0"/>
            </a:p>
          </p:txBody>
        </p:sp>
        <p:sp>
          <p:nvSpPr>
            <p:cNvPr id="11" name="Title 1">
              <a:extLst>
                <a:ext uri="{FF2B5EF4-FFF2-40B4-BE49-F238E27FC236}">
                  <a16:creationId xmlns:a16="http://schemas.microsoft.com/office/drawing/2014/main" id="{D7D28299-2126-0763-4CC3-CB001A4B5655}"/>
                </a:ext>
              </a:extLst>
            </p:cNvPr>
            <p:cNvSpPr txBox="1">
              <a:spLocks/>
            </p:cNvSpPr>
            <p:nvPr/>
          </p:nvSpPr>
          <p:spPr>
            <a:xfrm>
              <a:off x="8827911"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2021</a:t>
              </a:r>
              <a:endParaRPr lang="en-GB" sz="2000" dirty="0"/>
            </a:p>
          </p:txBody>
        </p:sp>
      </p:grpSp>
    </p:spTree>
    <p:extLst>
      <p:ext uri="{BB962C8B-B14F-4D97-AF65-F5344CB8AC3E}">
        <p14:creationId xmlns:p14="http://schemas.microsoft.com/office/powerpoint/2010/main" val="3342995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98CDA8-B098-A940-50C8-0C24AA6E9DB5}"/>
              </a:ext>
            </a:extLst>
          </p:cNvPr>
          <p:cNvSpPr txBox="1">
            <a:spLocks/>
          </p:cNvSpPr>
          <p:nvPr/>
        </p:nvSpPr>
        <p:spPr>
          <a:xfrm>
            <a:off x="1703655" y="217489"/>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OUTCOMES AND CONCLUSIONS</a:t>
            </a:r>
            <a:endParaRPr lang="en-GB" sz="3500" dirty="0">
              <a:solidFill>
                <a:schemeClr val="bg1"/>
              </a:solidFill>
            </a:endParaRPr>
          </a:p>
        </p:txBody>
      </p:sp>
      <p:sp>
        <p:nvSpPr>
          <p:cNvPr id="2" name="Content Placeholder 2">
            <a:extLst>
              <a:ext uri="{FF2B5EF4-FFF2-40B4-BE49-F238E27FC236}">
                <a16:creationId xmlns:a16="http://schemas.microsoft.com/office/drawing/2014/main" id="{1E708A21-AE5B-80E5-8F7C-946311EE445F}"/>
              </a:ext>
            </a:extLst>
          </p:cNvPr>
          <p:cNvSpPr txBox="1">
            <a:spLocks/>
          </p:cNvSpPr>
          <p:nvPr/>
        </p:nvSpPr>
        <p:spPr>
          <a:xfrm>
            <a:off x="1393902" y="1839518"/>
            <a:ext cx="9601200" cy="430728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GB" dirty="0">
                <a:latin typeface="+mj-lt"/>
              </a:rPr>
              <a:t>There is a noticeable increase in the number of crimes in 2021 compared to 2020. This could’ve been as a result of the Covid-19 pandemic and the laws and regulations enforced at the time but there may have been other contributing factors as well.</a:t>
            </a:r>
          </a:p>
          <a:p>
            <a:r>
              <a:rPr lang="en-GB" dirty="0">
                <a:latin typeface="+mj-lt"/>
              </a:rPr>
              <a:t>In 2020 many people were furloughed or made redundant and as a result spent more time at home.</a:t>
            </a:r>
          </a:p>
          <a:p>
            <a:r>
              <a:rPr lang="en-GB" dirty="0">
                <a:latin typeface="+mj-lt"/>
              </a:rPr>
              <a:t>Many people were still unsure about Covid-19 and there were stricter rules on masks and social distancing. These were more relaxed in 2021.</a:t>
            </a:r>
          </a:p>
          <a:p>
            <a:r>
              <a:rPr lang="en-GB" dirty="0">
                <a:latin typeface="+mj-lt"/>
              </a:rPr>
              <a:t>In 2021 furlough payment also stopped which could’ve resorted in more crime being committed.</a:t>
            </a:r>
          </a:p>
          <a:p>
            <a:r>
              <a:rPr lang="en-GB" dirty="0">
                <a:latin typeface="+mj-lt"/>
              </a:rPr>
              <a:t>The “Eat Out to Help Out” scheme, which happened in August 2021, may have also had an effected on the number of crimes.</a:t>
            </a:r>
          </a:p>
        </p:txBody>
      </p:sp>
    </p:spTree>
    <p:extLst>
      <p:ext uri="{BB962C8B-B14F-4D97-AF65-F5344CB8AC3E}">
        <p14:creationId xmlns:p14="http://schemas.microsoft.com/office/powerpoint/2010/main" val="2627618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CEE4FD-9E26-A37E-C496-1B1937509AF4}"/>
              </a:ext>
            </a:extLst>
          </p:cNvPr>
          <p:cNvSpPr/>
          <p:nvPr/>
        </p:nvSpPr>
        <p:spPr>
          <a:xfrm>
            <a:off x="0" y="0"/>
            <a:ext cx="412496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a:extLst>
              <a:ext uri="{FF2B5EF4-FFF2-40B4-BE49-F238E27FC236}">
                <a16:creationId xmlns:a16="http://schemas.microsoft.com/office/drawing/2014/main" id="{57B82A02-87AC-F747-0F92-C79EC018CE31}"/>
              </a:ext>
            </a:extLst>
          </p:cNvPr>
          <p:cNvSpPr txBox="1">
            <a:spLocks/>
          </p:cNvSpPr>
          <p:nvPr/>
        </p:nvSpPr>
        <p:spPr>
          <a:xfrm>
            <a:off x="264159" y="2303685"/>
            <a:ext cx="2992121" cy="1557383"/>
          </a:xfrm>
          <a:prstGeom prst="rect">
            <a:avLst/>
          </a:prstGeom>
          <a:solidFill>
            <a:schemeClr val="accent5">
              <a:lumMod val="40000"/>
              <a:lumOff val="60000"/>
              <a:alpha val="53000"/>
            </a:schemeClr>
          </a:solidFill>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TABLE </a:t>
            </a:r>
          </a:p>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OF </a:t>
            </a:r>
          </a:p>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CONTENTS</a:t>
            </a:r>
            <a:endParaRPr lang="en-GB" sz="3500" dirty="0">
              <a:solidFill>
                <a:schemeClr val="bg1"/>
              </a:solidFill>
            </a:endParaRPr>
          </a:p>
        </p:txBody>
      </p:sp>
      <p:grpSp>
        <p:nvGrpSpPr>
          <p:cNvPr id="8" name="Group 7">
            <a:extLst>
              <a:ext uri="{FF2B5EF4-FFF2-40B4-BE49-F238E27FC236}">
                <a16:creationId xmlns:a16="http://schemas.microsoft.com/office/drawing/2014/main" id="{36996FB4-8D1A-4B3F-7282-1D37DCC79B36}"/>
              </a:ext>
            </a:extLst>
          </p:cNvPr>
          <p:cNvGrpSpPr/>
          <p:nvPr/>
        </p:nvGrpSpPr>
        <p:grpSpPr>
          <a:xfrm>
            <a:off x="2494280" y="670560"/>
            <a:ext cx="8524240" cy="5236950"/>
            <a:chOff x="2438400" y="111761"/>
            <a:chExt cx="8544560" cy="5315702"/>
          </a:xfrm>
        </p:grpSpPr>
        <p:graphicFrame>
          <p:nvGraphicFramePr>
            <p:cNvPr id="4" name="Diagram 3">
              <a:extLst>
                <a:ext uri="{FF2B5EF4-FFF2-40B4-BE49-F238E27FC236}">
                  <a16:creationId xmlns:a16="http://schemas.microsoft.com/office/drawing/2014/main" id="{69F240C9-E6D0-57D1-9AEF-841A7C498F68}"/>
                </a:ext>
              </a:extLst>
            </p:cNvPr>
            <p:cNvGraphicFramePr/>
            <p:nvPr>
              <p:extLst>
                <p:ext uri="{D42A27DB-BD31-4B8C-83A1-F6EECF244321}">
                  <p14:modId xmlns:p14="http://schemas.microsoft.com/office/powerpoint/2010/main" val="1340800383"/>
                </p:ext>
              </p:extLst>
            </p:nvPr>
          </p:nvGraphicFramePr>
          <p:xfrm>
            <a:off x="2438400" y="111761"/>
            <a:ext cx="8544560" cy="2235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49E4952E-3461-281D-17B2-57A1C40CE560}"/>
                </a:ext>
              </a:extLst>
            </p:cNvPr>
            <p:cNvGraphicFramePr/>
            <p:nvPr>
              <p:extLst>
                <p:ext uri="{D42A27DB-BD31-4B8C-83A1-F6EECF244321}">
                  <p14:modId xmlns:p14="http://schemas.microsoft.com/office/powerpoint/2010/main" val="4079964459"/>
                </p:ext>
              </p:extLst>
            </p:nvPr>
          </p:nvGraphicFramePr>
          <p:xfrm>
            <a:off x="2438400" y="2240280"/>
            <a:ext cx="8544560" cy="23774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a:extLst>
                <a:ext uri="{FF2B5EF4-FFF2-40B4-BE49-F238E27FC236}">
                  <a16:creationId xmlns:a16="http://schemas.microsoft.com/office/drawing/2014/main" id="{944F7896-53A7-86B9-E45B-3E32999445B6}"/>
                </a:ext>
              </a:extLst>
            </p:cNvPr>
            <p:cNvGraphicFramePr/>
            <p:nvPr>
              <p:extLst>
                <p:ext uri="{D42A27DB-BD31-4B8C-83A1-F6EECF244321}">
                  <p14:modId xmlns:p14="http://schemas.microsoft.com/office/powerpoint/2010/main" val="444866243"/>
                </p:ext>
              </p:extLst>
            </p:nvPr>
          </p:nvGraphicFramePr>
          <p:xfrm>
            <a:off x="2438400" y="4749644"/>
            <a:ext cx="8544560" cy="6778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Tree>
    <p:extLst>
      <p:ext uri="{BB962C8B-B14F-4D97-AF65-F5344CB8AC3E}">
        <p14:creationId xmlns:p14="http://schemas.microsoft.com/office/powerpoint/2010/main" val="2116708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1C1CB5-363C-9349-FBE4-0AAC50AAC8EE}"/>
              </a:ext>
            </a:extLst>
          </p:cNvPr>
          <p:cNvSpPr txBox="1">
            <a:spLocks noGrp="1"/>
          </p:cNvSpPr>
          <p:nvPr>
            <p:ph type="title"/>
          </p:nvPr>
        </p:nvSpPr>
        <p:spPr>
          <a:xfrm>
            <a:off x="1371600" y="279400"/>
            <a:ext cx="9601200" cy="584200"/>
          </a:xfrm>
          <a:prstGeom prst="rect">
            <a:avLst/>
          </a:prstGeom>
          <a:solidFill>
            <a:schemeClr val="accent2">
              <a:lumMod val="50000"/>
              <a:alpha val="51000"/>
            </a:schemeClr>
          </a:solidFill>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INTRODUCTION</a:t>
            </a:r>
            <a:endParaRPr lang="en-GB" sz="3500" dirty="0">
              <a:solidFill>
                <a:schemeClr val="bg1"/>
              </a:solidFill>
            </a:endParaRPr>
          </a:p>
        </p:txBody>
      </p:sp>
      <p:sp>
        <p:nvSpPr>
          <p:cNvPr id="5" name="Content Placeholder 2">
            <a:extLst>
              <a:ext uri="{FF2B5EF4-FFF2-40B4-BE49-F238E27FC236}">
                <a16:creationId xmlns:a16="http://schemas.microsoft.com/office/drawing/2014/main" id="{E8CD3213-1A29-8C56-7AA0-CB8B68594AD2}"/>
              </a:ext>
            </a:extLst>
          </p:cNvPr>
          <p:cNvSpPr>
            <a:spLocks noGrp="1"/>
          </p:cNvSpPr>
          <p:nvPr>
            <p:ph idx="1"/>
          </p:nvPr>
        </p:nvSpPr>
        <p:spPr>
          <a:xfrm>
            <a:off x="1371600" y="1249680"/>
            <a:ext cx="9601200" cy="4617720"/>
          </a:xfrm>
        </p:spPr>
        <p:txBody>
          <a:bodyPr/>
          <a:lstStyle/>
          <a:p>
            <a:endParaRPr lang="en-GB" dirty="0"/>
          </a:p>
          <a:p>
            <a:r>
              <a:rPr lang="en-GB" dirty="0"/>
              <a:t>For this project, we chose to look at crimes within the West Midlands during the month of August across 2020 and 2021. We picked the West Midlands over other regions as that is where most of us live and work.</a:t>
            </a:r>
          </a:p>
          <a:p>
            <a:r>
              <a:rPr lang="en-GB" dirty="0"/>
              <a:t>We wanted to see if the Covid-19 pandemic had an effect on the crime rate.</a:t>
            </a:r>
          </a:p>
          <a:p>
            <a:r>
              <a:rPr lang="en-GB" dirty="0"/>
              <a:t>We predicted that there would be less crimes committed in 2020 due to most of the population either working from home or on furlough which meant that there were less people in public and therefore less crime. There were also stricter lockdown laws and many people were still following government recommendations to stay at home compared to 2021 were the rules were more relaxed. </a:t>
            </a:r>
          </a:p>
        </p:txBody>
      </p:sp>
    </p:spTree>
    <p:extLst>
      <p:ext uri="{BB962C8B-B14F-4D97-AF65-F5344CB8AC3E}">
        <p14:creationId xmlns:p14="http://schemas.microsoft.com/office/powerpoint/2010/main" val="1022517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64E617-4118-36AF-57BB-4161B41D03CB}"/>
              </a:ext>
            </a:extLst>
          </p:cNvPr>
          <p:cNvSpPr>
            <a:spLocks noGrp="1"/>
          </p:cNvSpPr>
          <p:nvPr>
            <p:ph idx="1"/>
          </p:nvPr>
        </p:nvSpPr>
        <p:spPr>
          <a:xfrm>
            <a:off x="1371600" y="1219200"/>
            <a:ext cx="9601200" cy="4648200"/>
          </a:xfrm>
        </p:spPr>
        <p:txBody>
          <a:bodyPr/>
          <a:lstStyle/>
          <a:p>
            <a:r>
              <a:rPr lang="en-GB" b="0" i="0" dirty="0">
                <a:solidFill>
                  <a:srgbClr val="1D1C1D"/>
                </a:solidFill>
                <a:effectLst/>
                <a:latin typeface="+mj-lt"/>
              </a:rPr>
              <a:t>We obtained our data from </a:t>
            </a:r>
            <a:r>
              <a:rPr lang="en-GB" b="0" i="0" u="none" strike="noStrike" dirty="0">
                <a:effectLst/>
                <a:latin typeface="+mj-lt"/>
                <a:hlinkClick r:id="rId3"/>
              </a:rPr>
              <a:t>https://data.police.uk/docs/</a:t>
            </a:r>
            <a:r>
              <a:rPr lang="en-GB" b="0" i="0" dirty="0">
                <a:solidFill>
                  <a:srgbClr val="1D1C1D"/>
                </a:solidFill>
                <a:effectLst/>
                <a:latin typeface="+mj-lt"/>
              </a:rPr>
              <a:t> - API documentation.</a:t>
            </a:r>
          </a:p>
          <a:p>
            <a:r>
              <a:rPr lang="en-GB" b="0" i="0" dirty="0">
                <a:solidFill>
                  <a:srgbClr val="1D1C1D"/>
                </a:solidFill>
                <a:effectLst/>
                <a:latin typeface="+mj-lt"/>
              </a:rPr>
              <a:t>We downloaded 2 CSV files for 2 months that we decided to focus on:</a:t>
            </a:r>
            <a:br>
              <a:rPr lang="en-GB" dirty="0">
                <a:latin typeface="+mj-lt"/>
              </a:rPr>
            </a:br>
            <a:r>
              <a:rPr lang="en-GB" b="0" i="0" dirty="0">
                <a:solidFill>
                  <a:srgbClr val="1D1C1D"/>
                </a:solidFill>
                <a:effectLst/>
                <a:latin typeface="+mj-lt"/>
              </a:rPr>
              <a:t>August 2020 ("2021-08-west-midlands-street") - 12 columns, 28,452 rows</a:t>
            </a:r>
            <a:br>
              <a:rPr lang="en-GB" dirty="0">
                <a:latin typeface="+mj-lt"/>
              </a:rPr>
            </a:br>
            <a:r>
              <a:rPr lang="en-GB" b="0" i="0" dirty="0">
                <a:solidFill>
                  <a:srgbClr val="1D1C1D"/>
                </a:solidFill>
                <a:effectLst/>
                <a:latin typeface="+mj-lt"/>
              </a:rPr>
              <a:t>August 2021 ("2021-08-west-midlands-street") - 12 columns, 32,096 rows</a:t>
            </a:r>
          </a:p>
          <a:p>
            <a:r>
              <a:rPr lang="en-GB" b="0" i="0" dirty="0">
                <a:solidFill>
                  <a:srgbClr val="1D1C1D"/>
                </a:solidFill>
                <a:effectLst/>
                <a:latin typeface="+mj-lt"/>
              </a:rPr>
              <a:t>Both data frames </a:t>
            </a:r>
            <a:r>
              <a:rPr lang="en-GB" dirty="0">
                <a:solidFill>
                  <a:srgbClr val="1D1C1D"/>
                </a:solidFill>
                <a:latin typeface="+mj-lt"/>
              </a:rPr>
              <a:t>were then</a:t>
            </a:r>
            <a:r>
              <a:rPr lang="en-GB" b="0" i="0" dirty="0">
                <a:solidFill>
                  <a:srgbClr val="1D1C1D"/>
                </a:solidFill>
                <a:effectLst/>
                <a:latin typeface="+mj-lt"/>
              </a:rPr>
              <a:t> merged into one</a:t>
            </a:r>
            <a:r>
              <a:rPr lang="en-GB" dirty="0">
                <a:solidFill>
                  <a:srgbClr val="1D1C1D"/>
                </a:solidFill>
                <a:latin typeface="+mj-lt"/>
              </a:rPr>
              <a:t> </a:t>
            </a:r>
            <a:r>
              <a:rPr lang="en-GB" b="0" i="0" dirty="0">
                <a:solidFill>
                  <a:srgbClr val="1D1C1D"/>
                </a:solidFill>
                <a:effectLst/>
                <a:latin typeface="+mj-lt"/>
              </a:rPr>
              <a:t>to create a large </a:t>
            </a:r>
            <a:r>
              <a:rPr lang="en-GB" b="0" i="0" dirty="0" err="1">
                <a:solidFill>
                  <a:srgbClr val="1D1C1D"/>
                </a:solidFill>
                <a:effectLst/>
                <a:latin typeface="+mj-lt"/>
              </a:rPr>
              <a:t>dataframe</a:t>
            </a:r>
            <a:r>
              <a:rPr lang="en-GB" b="0" i="0" dirty="0">
                <a:solidFill>
                  <a:srgbClr val="1D1C1D"/>
                </a:solidFill>
                <a:effectLst/>
                <a:latin typeface="+mj-lt"/>
              </a:rPr>
              <a:t> with 12 columns and 60,548 rows.</a:t>
            </a:r>
          </a:p>
          <a:p>
            <a:r>
              <a:rPr lang="en-GB" b="0" i="0" dirty="0">
                <a:solidFill>
                  <a:srgbClr val="1D1C1D"/>
                </a:solidFill>
                <a:effectLst/>
                <a:latin typeface="+mj-lt"/>
              </a:rPr>
              <a:t>We then cleaned the </a:t>
            </a:r>
            <a:r>
              <a:rPr lang="en-GB" b="0" i="0" dirty="0" err="1">
                <a:solidFill>
                  <a:srgbClr val="1D1C1D"/>
                </a:solidFill>
                <a:effectLst/>
                <a:latin typeface="+mj-lt"/>
              </a:rPr>
              <a:t>data</a:t>
            </a:r>
            <a:r>
              <a:rPr lang="en-GB" dirty="0" err="1">
                <a:solidFill>
                  <a:srgbClr val="1D1C1D"/>
                </a:solidFill>
                <a:latin typeface="+mj-lt"/>
              </a:rPr>
              <a:t>frame</a:t>
            </a:r>
            <a:r>
              <a:rPr lang="en-GB" dirty="0">
                <a:solidFill>
                  <a:srgbClr val="1D1C1D"/>
                </a:solidFill>
                <a:latin typeface="+mj-lt"/>
              </a:rPr>
              <a:t> by removing 7 columns that contained information we didn’t find useful and dropped the rows that contained empty cells.</a:t>
            </a:r>
          </a:p>
          <a:p>
            <a:r>
              <a:rPr lang="en-GB" dirty="0">
                <a:solidFill>
                  <a:srgbClr val="1D1C1D"/>
                </a:solidFill>
                <a:latin typeface="+mj-lt"/>
              </a:rPr>
              <a:t>The final </a:t>
            </a:r>
            <a:r>
              <a:rPr lang="en-GB" dirty="0" err="1">
                <a:solidFill>
                  <a:srgbClr val="1D1C1D"/>
                </a:solidFill>
                <a:latin typeface="+mj-lt"/>
              </a:rPr>
              <a:t>dataframe</a:t>
            </a:r>
            <a:r>
              <a:rPr lang="en-GB" dirty="0">
                <a:solidFill>
                  <a:srgbClr val="1D1C1D"/>
                </a:solidFill>
                <a:latin typeface="+mj-lt"/>
              </a:rPr>
              <a:t> contained 7 columns and </a:t>
            </a:r>
            <a:r>
              <a:rPr lang="en-GB" b="0" i="0" dirty="0">
                <a:solidFill>
                  <a:srgbClr val="1D1C1D"/>
                </a:solidFill>
                <a:effectLst/>
                <a:latin typeface="+mj-lt"/>
              </a:rPr>
              <a:t>53,090 rows with each row representing a different crime.</a:t>
            </a:r>
            <a:endParaRPr lang="en-GB" dirty="0">
              <a:latin typeface="+mj-lt"/>
            </a:endParaRPr>
          </a:p>
        </p:txBody>
      </p:sp>
      <p:sp>
        <p:nvSpPr>
          <p:cNvPr id="4" name="Title 1">
            <a:extLst>
              <a:ext uri="{FF2B5EF4-FFF2-40B4-BE49-F238E27FC236}">
                <a16:creationId xmlns:a16="http://schemas.microsoft.com/office/drawing/2014/main" id="{2E87C212-F149-D80B-E772-8A431F548EE6}"/>
              </a:ext>
            </a:extLst>
          </p:cNvPr>
          <p:cNvSpPr txBox="1">
            <a:spLocks noGrp="1"/>
          </p:cNvSpPr>
          <p:nvPr>
            <p:ph type="title"/>
          </p:nvPr>
        </p:nvSpPr>
        <p:spPr>
          <a:xfrm>
            <a:off x="1371600" y="279400"/>
            <a:ext cx="9601200" cy="584200"/>
          </a:xfrm>
          <a:prstGeom prst="rect">
            <a:avLst/>
          </a:prstGeom>
          <a:solidFill>
            <a:schemeClr val="accent2">
              <a:lumMod val="50000"/>
              <a:alpha val="51000"/>
            </a:schemeClr>
          </a:solidFill>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DATA CLEANING</a:t>
            </a:r>
            <a:endParaRPr lang="en-GB" sz="3500" dirty="0">
              <a:solidFill>
                <a:schemeClr val="bg1"/>
              </a:solidFill>
            </a:endParaRPr>
          </a:p>
        </p:txBody>
      </p:sp>
    </p:spTree>
    <p:extLst>
      <p:ext uri="{BB962C8B-B14F-4D97-AF65-F5344CB8AC3E}">
        <p14:creationId xmlns:p14="http://schemas.microsoft.com/office/powerpoint/2010/main" val="71775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51171-C8ED-9861-08C6-16F0AFB89FA2}"/>
              </a:ext>
            </a:extLst>
          </p:cNvPr>
          <p:cNvSpPr>
            <a:spLocks noGrp="1"/>
          </p:cNvSpPr>
          <p:nvPr>
            <p:ph idx="1"/>
          </p:nvPr>
        </p:nvSpPr>
        <p:spPr>
          <a:xfrm>
            <a:off x="2715698" y="1485068"/>
            <a:ext cx="6903207" cy="904240"/>
          </a:xfrm>
        </p:spPr>
        <p:txBody>
          <a:bodyPr>
            <a:normAutofit/>
          </a:bodyPr>
          <a:lstStyle/>
          <a:p>
            <a:pPr marL="0" indent="0" algn="ctr">
              <a:buNone/>
            </a:pPr>
            <a:r>
              <a:rPr lang="en-GB" sz="1800" b="1" i="0" dirty="0">
                <a:solidFill>
                  <a:schemeClr val="tx1"/>
                </a:solidFill>
                <a:effectLst/>
                <a:latin typeface="+mj-lt"/>
              </a:rPr>
              <a:t>Fully recorded crimes in August 2020: 23,644</a:t>
            </a:r>
          </a:p>
          <a:p>
            <a:pPr marL="0" indent="0" algn="ctr">
              <a:buNone/>
            </a:pPr>
            <a:r>
              <a:rPr lang="en-GB" sz="1800" b="1" i="0" dirty="0">
                <a:solidFill>
                  <a:schemeClr val="tx1"/>
                </a:solidFill>
                <a:effectLst/>
                <a:latin typeface="+mj-lt"/>
              </a:rPr>
              <a:t>Fully recorded crimes in August 2021: 29,446</a:t>
            </a:r>
            <a:endParaRPr lang="en-GB" sz="1800" b="1" dirty="0">
              <a:solidFill>
                <a:schemeClr val="tx1"/>
              </a:solidFill>
              <a:latin typeface="+mj-lt"/>
            </a:endParaRPr>
          </a:p>
        </p:txBody>
      </p:sp>
      <p:pic>
        <p:nvPicPr>
          <p:cNvPr id="4" name="Picture 3" descr="Chart&#10;&#10;Description automatically generated">
            <a:extLst>
              <a:ext uri="{FF2B5EF4-FFF2-40B4-BE49-F238E27FC236}">
                <a16:creationId xmlns:a16="http://schemas.microsoft.com/office/drawing/2014/main" id="{4E02FF5B-0941-CABF-F941-C04A8EDD714B}"/>
              </a:ext>
            </a:extLst>
          </p:cNvPr>
          <p:cNvPicPr>
            <a:picLocks noChangeAspect="1"/>
          </p:cNvPicPr>
          <p:nvPr/>
        </p:nvPicPr>
        <p:blipFill rotWithShape="1">
          <a:blip r:embed="rId3"/>
          <a:srcRect t="4025" b="4842"/>
          <a:stretch/>
        </p:blipFill>
        <p:spPr>
          <a:xfrm>
            <a:off x="2998076" y="2570042"/>
            <a:ext cx="6903207" cy="4194066"/>
          </a:xfrm>
          <a:prstGeom prst="rect">
            <a:avLst/>
          </a:prstGeom>
          <a:solidFill>
            <a:schemeClr val="accent5">
              <a:lumMod val="40000"/>
              <a:lumOff val="60000"/>
              <a:alpha val="67000"/>
            </a:schemeClr>
          </a:solidFill>
        </p:spPr>
      </p:pic>
      <p:sp>
        <p:nvSpPr>
          <p:cNvPr id="5" name="Title 1">
            <a:extLst>
              <a:ext uri="{FF2B5EF4-FFF2-40B4-BE49-F238E27FC236}">
                <a16:creationId xmlns:a16="http://schemas.microsoft.com/office/drawing/2014/main" id="{F4D40B8D-7F2B-1C38-105F-9CC7A6DE44FF}"/>
              </a:ext>
            </a:extLst>
          </p:cNvPr>
          <p:cNvSpPr txBox="1">
            <a:spLocks/>
          </p:cNvSpPr>
          <p:nvPr/>
        </p:nvSpPr>
        <p:spPr>
          <a:xfrm>
            <a:off x="1757680" y="359454"/>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DIFFERENCE IN CRIME NUMBERS</a:t>
            </a:r>
            <a:endParaRPr lang="en-GB" sz="3500" dirty="0">
              <a:solidFill>
                <a:schemeClr val="bg1"/>
              </a:solidFill>
            </a:endParaRPr>
          </a:p>
        </p:txBody>
      </p:sp>
    </p:spTree>
    <p:extLst>
      <p:ext uri="{BB962C8B-B14F-4D97-AF65-F5344CB8AC3E}">
        <p14:creationId xmlns:p14="http://schemas.microsoft.com/office/powerpoint/2010/main" val="2963923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B54C4D8-328A-7706-2320-00E0FEADF668}"/>
              </a:ext>
            </a:extLst>
          </p:cNvPr>
          <p:cNvSpPr txBox="1">
            <a:spLocks/>
          </p:cNvSpPr>
          <p:nvPr/>
        </p:nvSpPr>
        <p:spPr>
          <a:xfrm>
            <a:off x="1622375" y="205740"/>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TOP 5 TYPES OF CRIMES COMMITTED</a:t>
            </a:r>
            <a:endParaRPr lang="en-GB" sz="3500" dirty="0">
              <a:solidFill>
                <a:schemeClr val="bg1"/>
              </a:solidFill>
            </a:endParaRPr>
          </a:p>
        </p:txBody>
      </p:sp>
      <p:pic>
        <p:nvPicPr>
          <p:cNvPr id="15" name="Picture 14">
            <a:extLst>
              <a:ext uri="{FF2B5EF4-FFF2-40B4-BE49-F238E27FC236}">
                <a16:creationId xmlns:a16="http://schemas.microsoft.com/office/drawing/2014/main" id="{75A3CADE-DB07-881E-F433-164EF5EDCF76}"/>
              </a:ext>
            </a:extLst>
          </p:cNvPr>
          <p:cNvPicPr>
            <a:picLocks noChangeAspect="1"/>
          </p:cNvPicPr>
          <p:nvPr/>
        </p:nvPicPr>
        <p:blipFill rotWithShape="1">
          <a:blip r:embed="rId3"/>
          <a:srcRect l="8083" t="17376" r="47667" b="10815"/>
          <a:stretch/>
        </p:blipFill>
        <p:spPr>
          <a:xfrm>
            <a:off x="1251535" y="1402430"/>
            <a:ext cx="5394960" cy="4924710"/>
          </a:xfrm>
          <a:prstGeom prst="rect">
            <a:avLst/>
          </a:prstGeom>
        </p:spPr>
      </p:pic>
      <p:pic>
        <p:nvPicPr>
          <p:cNvPr id="3" name="Picture 2" descr="Chart, pie chart&#10;&#10;Description automatically generated">
            <a:extLst>
              <a:ext uri="{FF2B5EF4-FFF2-40B4-BE49-F238E27FC236}">
                <a16:creationId xmlns:a16="http://schemas.microsoft.com/office/drawing/2014/main" id="{846B4128-213F-ACA2-BD7C-A9313E67E969}"/>
              </a:ext>
            </a:extLst>
          </p:cNvPr>
          <p:cNvPicPr>
            <a:picLocks noChangeAspect="1"/>
          </p:cNvPicPr>
          <p:nvPr/>
        </p:nvPicPr>
        <p:blipFill rotWithShape="1">
          <a:blip r:embed="rId4"/>
          <a:srcRect l="14445" t="2513" r="8231" b="10559"/>
          <a:stretch/>
        </p:blipFill>
        <p:spPr>
          <a:xfrm>
            <a:off x="7457439" y="995680"/>
            <a:ext cx="3931925" cy="2946898"/>
          </a:xfrm>
          <a:prstGeom prst="rect">
            <a:avLst/>
          </a:prstGeom>
          <a:solidFill>
            <a:schemeClr val="accent5">
              <a:lumMod val="40000"/>
              <a:lumOff val="60000"/>
              <a:alpha val="33000"/>
            </a:schemeClr>
          </a:solidFill>
        </p:spPr>
      </p:pic>
      <p:pic>
        <p:nvPicPr>
          <p:cNvPr id="5" name="Picture 4" descr="Chart, pie chart&#10;&#10;Description automatically generated">
            <a:extLst>
              <a:ext uri="{FF2B5EF4-FFF2-40B4-BE49-F238E27FC236}">
                <a16:creationId xmlns:a16="http://schemas.microsoft.com/office/drawing/2014/main" id="{A96E40C1-8D44-E411-84C7-CCE116A444DF}"/>
              </a:ext>
            </a:extLst>
          </p:cNvPr>
          <p:cNvPicPr>
            <a:picLocks noChangeAspect="1"/>
          </p:cNvPicPr>
          <p:nvPr/>
        </p:nvPicPr>
        <p:blipFill rotWithShape="1">
          <a:blip r:embed="rId5"/>
          <a:srcRect l="14276" r="4241" b="12176"/>
          <a:stretch/>
        </p:blipFill>
        <p:spPr>
          <a:xfrm>
            <a:off x="7272382" y="3635829"/>
            <a:ext cx="4484190" cy="3222171"/>
          </a:xfrm>
          <a:prstGeom prst="rect">
            <a:avLst/>
          </a:prstGeom>
          <a:solidFill>
            <a:schemeClr val="accent5">
              <a:lumMod val="40000"/>
              <a:lumOff val="60000"/>
              <a:alpha val="17000"/>
            </a:schemeClr>
          </a:solidFill>
        </p:spPr>
      </p:pic>
    </p:spTree>
    <p:extLst>
      <p:ext uri="{BB962C8B-B14F-4D97-AF65-F5344CB8AC3E}">
        <p14:creationId xmlns:p14="http://schemas.microsoft.com/office/powerpoint/2010/main" val="279663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7EE08D1-1081-F6E8-4DF1-3DA43958CA5C}"/>
              </a:ext>
            </a:extLst>
          </p:cNvPr>
          <p:cNvSpPr>
            <a:spLocks noChangeAspect="1" noChangeArrowheads="1"/>
          </p:cNvSpPr>
          <p:nvPr/>
        </p:nvSpPr>
        <p:spPr bwMode="auto">
          <a:xfrm>
            <a:off x="5943600" y="3276600"/>
            <a:ext cx="2702560" cy="27025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descr="A picture containing chart&#10;&#10;Description automatically generated">
            <a:extLst>
              <a:ext uri="{FF2B5EF4-FFF2-40B4-BE49-F238E27FC236}">
                <a16:creationId xmlns:a16="http://schemas.microsoft.com/office/drawing/2014/main" id="{E38B245D-2431-356B-B0F5-AE81C8FC6FCA}"/>
              </a:ext>
            </a:extLst>
          </p:cNvPr>
          <p:cNvPicPr>
            <a:picLocks noChangeAspect="1"/>
          </p:cNvPicPr>
          <p:nvPr/>
        </p:nvPicPr>
        <p:blipFill>
          <a:blip r:embed="rId3"/>
          <a:stretch>
            <a:fillRect/>
          </a:stretch>
        </p:blipFill>
        <p:spPr>
          <a:xfrm>
            <a:off x="2190312" y="1061136"/>
            <a:ext cx="7811376" cy="5207584"/>
          </a:xfrm>
          <a:prstGeom prst="rect">
            <a:avLst/>
          </a:prstGeom>
        </p:spPr>
      </p:pic>
      <p:sp>
        <p:nvSpPr>
          <p:cNvPr id="3" name="Title 1">
            <a:extLst>
              <a:ext uri="{FF2B5EF4-FFF2-40B4-BE49-F238E27FC236}">
                <a16:creationId xmlns:a16="http://schemas.microsoft.com/office/drawing/2014/main" id="{3F7055F7-B277-98A9-4A62-4028BCBD3566}"/>
              </a:ext>
            </a:extLst>
          </p:cNvPr>
          <p:cNvSpPr txBox="1">
            <a:spLocks/>
          </p:cNvSpPr>
          <p:nvPr/>
        </p:nvSpPr>
        <p:spPr>
          <a:xfrm>
            <a:off x="1632535" y="176632"/>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ANTI-SOCIAL BEHAVIOUR</a:t>
            </a:r>
            <a:endParaRPr lang="en-GB" sz="3500" dirty="0">
              <a:solidFill>
                <a:schemeClr val="bg1"/>
              </a:solidFill>
            </a:endParaRPr>
          </a:p>
        </p:txBody>
      </p:sp>
    </p:spTree>
    <p:extLst>
      <p:ext uri="{BB962C8B-B14F-4D97-AF65-F5344CB8AC3E}">
        <p14:creationId xmlns:p14="http://schemas.microsoft.com/office/powerpoint/2010/main" val="1443588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with medium confidence">
            <a:extLst>
              <a:ext uri="{FF2B5EF4-FFF2-40B4-BE49-F238E27FC236}">
                <a16:creationId xmlns:a16="http://schemas.microsoft.com/office/drawing/2014/main" id="{78765E33-89AB-473D-CF79-DDBFDA71D9D7}"/>
              </a:ext>
            </a:extLst>
          </p:cNvPr>
          <p:cNvPicPr>
            <a:picLocks noChangeAspect="1"/>
          </p:cNvPicPr>
          <p:nvPr/>
        </p:nvPicPr>
        <p:blipFill rotWithShape="1">
          <a:blip r:embed="rId3"/>
          <a:srcRect l="17939" t="7664" r="5296" b="12250"/>
          <a:stretch/>
        </p:blipFill>
        <p:spPr>
          <a:xfrm>
            <a:off x="1603808" y="3956701"/>
            <a:ext cx="3972911" cy="2763190"/>
          </a:xfrm>
          <a:prstGeom prst="rect">
            <a:avLst/>
          </a:prstGeom>
          <a:solidFill>
            <a:schemeClr val="accent5">
              <a:lumMod val="40000"/>
              <a:lumOff val="60000"/>
              <a:alpha val="56000"/>
            </a:schemeClr>
          </a:solidFill>
        </p:spPr>
      </p:pic>
      <p:pic>
        <p:nvPicPr>
          <p:cNvPr id="13" name="Content Placeholder 4" descr="A screenshot of a computer&#10;&#10;Description automatically generated with medium confidence">
            <a:extLst>
              <a:ext uri="{FF2B5EF4-FFF2-40B4-BE49-F238E27FC236}">
                <a16:creationId xmlns:a16="http://schemas.microsoft.com/office/drawing/2014/main" id="{09E2EEF6-182F-E065-D6A2-EA3E9E2AD980}"/>
              </a:ext>
            </a:extLst>
          </p:cNvPr>
          <p:cNvPicPr>
            <a:picLocks noGrp="1" noChangeAspect="1"/>
          </p:cNvPicPr>
          <p:nvPr>
            <p:ph idx="1"/>
          </p:nvPr>
        </p:nvPicPr>
        <p:blipFill rotWithShape="1">
          <a:blip r:embed="rId4"/>
          <a:srcRect l="11578" b="13864"/>
          <a:stretch/>
        </p:blipFill>
        <p:spPr>
          <a:xfrm>
            <a:off x="1563756" y="1259747"/>
            <a:ext cx="4012963" cy="2606133"/>
          </a:xfrm>
          <a:solidFill>
            <a:schemeClr val="accent5">
              <a:lumMod val="40000"/>
              <a:lumOff val="60000"/>
              <a:alpha val="70000"/>
            </a:schemeClr>
          </a:solidFill>
        </p:spPr>
      </p:pic>
      <p:pic>
        <p:nvPicPr>
          <p:cNvPr id="2" name="Picture 1">
            <a:extLst>
              <a:ext uri="{FF2B5EF4-FFF2-40B4-BE49-F238E27FC236}">
                <a16:creationId xmlns:a16="http://schemas.microsoft.com/office/drawing/2014/main" id="{74A1455F-EB5F-94A3-C485-1145F8DCABE2}"/>
              </a:ext>
            </a:extLst>
          </p:cNvPr>
          <p:cNvPicPr>
            <a:picLocks noChangeAspect="1"/>
          </p:cNvPicPr>
          <p:nvPr/>
        </p:nvPicPr>
        <p:blipFill>
          <a:blip r:embed="rId5"/>
          <a:stretch>
            <a:fillRect/>
          </a:stretch>
        </p:blipFill>
        <p:spPr>
          <a:xfrm>
            <a:off x="6233537" y="1330960"/>
            <a:ext cx="5225635" cy="5069840"/>
          </a:xfrm>
          <a:prstGeom prst="rect">
            <a:avLst/>
          </a:prstGeom>
        </p:spPr>
      </p:pic>
      <p:sp>
        <p:nvSpPr>
          <p:cNvPr id="3" name="Title 1">
            <a:extLst>
              <a:ext uri="{FF2B5EF4-FFF2-40B4-BE49-F238E27FC236}">
                <a16:creationId xmlns:a16="http://schemas.microsoft.com/office/drawing/2014/main" id="{0A11C63A-9796-75A5-E07B-6FE5AD56A1F1}"/>
              </a:ext>
            </a:extLst>
          </p:cNvPr>
          <p:cNvSpPr txBox="1">
            <a:spLocks/>
          </p:cNvSpPr>
          <p:nvPr/>
        </p:nvSpPr>
        <p:spPr>
          <a:xfrm>
            <a:off x="1703655" y="217489"/>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TOP CRIME OUTCOMES</a:t>
            </a:r>
            <a:endParaRPr lang="en-GB" sz="3500" dirty="0">
              <a:solidFill>
                <a:schemeClr val="bg1"/>
              </a:solidFill>
            </a:endParaRPr>
          </a:p>
        </p:txBody>
      </p:sp>
    </p:spTree>
    <p:extLst>
      <p:ext uri="{BB962C8B-B14F-4D97-AF65-F5344CB8AC3E}">
        <p14:creationId xmlns:p14="http://schemas.microsoft.com/office/powerpoint/2010/main" val="331127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AB1A95-06AD-0699-25B7-C333F3380A59}"/>
              </a:ext>
            </a:extLst>
          </p:cNvPr>
          <p:cNvPicPr>
            <a:picLocks noChangeAspect="1"/>
          </p:cNvPicPr>
          <p:nvPr/>
        </p:nvPicPr>
        <p:blipFill>
          <a:blip r:embed="rId3"/>
          <a:stretch>
            <a:fillRect/>
          </a:stretch>
        </p:blipFill>
        <p:spPr>
          <a:xfrm>
            <a:off x="1006567" y="2245360"/>
            <a:ext cx="5436729" cy="3108960"/>
          </a:xfrm>
          <a:prstGeom prst="rect">
            <a:avLst/>
          </a:prstGeom>
        </p:spPr>
      </p:pic>
      <p:pic>
        <p:nvPicPr>
          <p:cNvPr id="7" name="Picture 6">
            <a:extLst>
              <a:ext uri="{FF2B5EF4-FFF2-40B4-BE49-F238E27FC236}">
                <a16:creationId xmlns:a16="http://schemas.microsoft.com/office/drawing/2014/main" id="{C012543D-971F-B3EB-B120-4E887F275A4C}"/>
              </a:ext>
            </a:extLst>
          </p:cNvPr>
          <p:cNvPicPr>
            <a:picLocks noChangeAspect="1"/>
          </p:cNvPicPr>
          <p:nvPr/>
        </p:nvPicPr>
        <p:blipFill>
          <a:blip r:embed="rId4"/>
          <a:stretch>
            <a:fillRect/>
          </a:stretch>
        </p:blipFill>
        <p:spPr>
          <a:xfrm>
            <a:off x="6543040" y="2245360"/>
            <a:ext cx="5527040" cy="3108960"/>
          </a:xfrm>
          <a:prstGeom prst="rect">
            <a:avLst/>
          </a:prstGeom>
        </p:spPr>
      </p:pic>
      <p:sp>
        <p:nvSpPr>
          <p:cNvPr id="2" name="Title 1">
            <a:extLst>
              <a:ext uri="{FF2B5EF4-FFF2-40B4-BE49-F238E27FC236}">
                <a16:creationId xmlns:a16="http://schemas.microsoft.com/office/drawing/2014/main" id="{56A8033A-71C3-495C-14E6-1F9F7ABBBDE9}"/>
              </a:ext>
            </a:extLst>
          </p:cNvPr>
          <p:cNvSpPr txBox="1">
            <a:spLocks/>
          </p:cNvSpPr>
          <p:nvPr/>
        </p:nvSpPr>
        <p:spPr>
          <a:xfrm>
            <a:off x="1703655" y="268289"/>
            <a:ext cx="9601200" cy="584200"/>
          </a:xfrm>
          <a:prstGeom prst="rect">
            <a:avLst/>
          </a:prstGeom>
          <a:solidFill>
            <a:schemeClr val="accent2">
              <a:lumMod val="50000"/>
              <a:alpha val="51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3500" b="1"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nsolas" panose="020B0609020204030204" pitchFamily="49" charset="0"/>
              </a:rPr>
              <a:t>LOCATION OF TOP 5 CRIMES IN BIRMINGHAM</a:t>
            </a:r>
            <a:endParaRPr lang="en-GB" sz="3500" dirty="0">
              <a:solidFill>
                <a:schemeClr val="bg1"/>
              </a:solidFill>
            </a:endParaRPr>
          </a:p>
        </p:txBody>
      </p:sp>
      <p:grpSp>
        <p:nvGrpSpPr>
          <p:cNvPr id="8" name="Group 7">
            <a:extLst>
              <a:ext uri="{FF2B5EF4-FFF2-40B4-BE49-F238E27FC236}">
                <a16:creationId xmlns:a16="http://schemas.microsoft.com/office/drawing/2014/main" id="{8E230F66-4881-DAFD-9D14-5379FDE4B07B}"/>
              </a:ext>
            </a:extLst>
          </p:cNvPr>
          <p:cNvGrpSpPr/>
          <p:nvPr/>
        </p:nvGrpSpPr>
        <p:grpSpPr>
          <a:xfrm>
            <a:off x="3088640" y="1760856"/>
            <a:ext cx="6696568" cy="376872"/>
            <a:chOff x="3088640" y="1760856"/>
            <a:chExt cx="6696568" cy="376872"/>
          </a:xfrm>
        </p:grpSpPr>
        <p:sp>
          <p:nvSpPr>
            <p:cNvPr id="6" name="Title 1">
              <a:extLst>
                <a:ext uri="{FF2B5EF4-FFF2-40B4-BE49-F238E27FC236}">
                  <a16:creationId xmlns:a16="http://schemas.microsoft.com/office/drawing/2014/main" id="{9C50BEA9-11C3-9550-FDF0-E7656C1D9B0D}"/>
                </a:ext>
              </a:extLst>
            </p:cNvPr>
            <p:cNvSpPr txBox="1">
              <a:spLocks/>
            </p:cNvSpPr>
            <p:nvPr/>
          </p:nvSpPr>
          <p:spPr>
            <a:xfrm>
              <a:off x="3088640"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2020</a:t>
              </a:r>
              <a:endParaRPr lang="en-GB" sz="2000" dirty="0"/>
            </a:p>
          </p:txBody>
        </p:sp>
        <p:sp>
          <p:nvSpPr>
            <p:cNvPr id="4" name="Title 1">
              <a:extLst>
                <a:ext uri="{FF2B5EF4-FFF2-40B4-BE49-F238E27FC236}">
                  <a16:creationId xmlns:a16="http://schemas.microsoft.com/office/drawing/2014/main" id="{FFE4323D-B4A4-E851-60FF-09F81876D274}"/>
                </a:ext>
              </a:extLst>
            </p:cNvPr>
            <p:cNvSpPr txBox="1">
              <a:spLocks/>
            </p:cNvSpPr>
            <p:nvPr/>
          </p:nvSpPr>
          <p:spPr>
            <a:xfrm>
              <a:off x="8827911" y="1760856"/>
              <a:ext cx="957297" cy="376872"/>
            </a:xfrm>
            <a:prstGeom prst="rect">
              <a:avLst/>
            </a:prstGeom>
            <a:solidFill>
              <a:schemeClr val="accent5">
                <a:lumMod val="40000"/>
                <a:lumOff val="60000"/>
              </a:schemeClr>
            </a:solidFill>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GB" sz="20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rPr>
                <a:t>2021</a:t>
              </a:r>
              <a:endParaRPr lang="en-GB" sz="2000" dirty="0"/>
            </a:p>
          </p:txBody>
        </p:sp>
      </p:grpSp>
    </p:spTree>
    <p:extLst>
      <p:ext uri="{BB962C8B-B14F-4D97-AF65-F5344CB8AC3E}">
        <p14:creationId xmlns:p14="http://schemas.microsoft.com/office/powerpoint/2010/main" val="256418148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2074</TotalTime>
  <Words>1749</Words>
  <Application>Microsoft Office PowerPoint</Application>
  <PresentationFormat>Widescreen</PresentationFormat>
  <Paragraphs>94</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Consolas</vt:lpstr>
      <vt:lpstr>Franklin Gothic Book</vt:lpstr>
      <vt:lpstr>Segoe UI</vt:lpstr>
      <vt:lpstr>Slack-Lato</vt:lpstr>
      <vt:lpstr>Times New Roman</vt:lpstr>
      <vt:lpstr>Crop</vt:lpstr>
      <vt:lpstr>PowerPoint Presentation</vt:lpstr>
      <vt:lpstr>PowerPoint Presentation</vt:lpstr>
      <vt:lpstr>INTRODUCTION</vt:lpstr>
      <vt:lpstr>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Hibaa Aldubai</dc:creator>
  <cp:lastModifiedBy>Hibaa Aldubai</cp:lastModifiedBy>
  <cp:revision>15</cp:revision>
  <dcterms:created xsi:type="dcterms:W3CDTF">2022-10-16T15:26:49Z</dcterms:created>
  <dcterms:modified xsi:type="dcterms:W3CDTF">2022-10-19T00:38:52Z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